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23.xml.rels" ContentType="application/vnd.openxmlformats-package.relationships+xml"/>
  <Override PartName="/ppt/notesSlides/_rels/notesSlide22.xml.rels" ContentType="application/vnd.openxmlformats-package.relationships+xml"/>
  <Override PartName="/ppt/notesSlides/_rels/notesSlide21.xml.rels" ContentType="application/vnd.openxmlformats-package.relationships+xml"/>
  <Override PartName="/ppt/notesSlides/_rels/notesSlide17.xml.rels" ContentType="application/vnd.openxmlformats-package.relationships+xml"/>
  <Override PartName="/ppt/notesSlides/_rels/notesSlide13.xml.rels" ContentType="application/vnd.openxmlformats-package.relationships+xml"/>
  <Override PartName="/ppt/notesSlides/_rels/notesSlide12.xml.rels" ContentType="application/vnd.openxmlformats-package.relationships+xml"/>
  <Override PartName="/ppt/notesSlides/_rels/notesSlide11.xml.rels" ContentType="application/vnd.openxmlformats-package.relationships+xml"/>
  <Override PartName="/ppt/notesSlides/_rels/notesSlide6.xml.rels" ContentType="application/vnd.openxmlformats-package.relationships+xml"/>
  <Override PartName="/ppt/notesSlides/_rels/notesSlide18.xml.rels" ContentType="application/vnd.openxmlformats-package.relationships+xml"/>
  <Override PartName="/ppt/notesSlides/_rels/notesSlide5.xml.rels" ContentType="application/vnd.openxmlformats-package.relationships+xml"/>
  <Override PartName="/ppt/notesSlides/_rels/notesSlide10.xml.rels" ContentType="application/vnd.openxmlformats-package.relationships+xml"/>
  <Override PartName="/ppt/notesSlides/_rels/notesSlide7.xml.rels" ContentType="application/vnd.openxmlformats-package.relationships+xml"/>
  <Override PartName="/ppt/notesSlides/_rels/notesSlide8.xml.rels" ContentType="application/vnd.openxmlformats-package.relationships+xml"/>
  <Override PartName="/ppt/notesSlides/_rels/notesSlide20.xml.rels" ContentType="application/vnd.openxmlformats-package.relationships+xml"/>
  <Override PartName="/ppt/notesSlides/_rels/notesSlide14.xml.rels" ContentType="application/vnd.openxmlformats-package.relationships+xml"/>
  <Override PartName="/ppt/notesSlides/_rels/notesSlide9.xml.rels" ContentType="application/vnd.openxmlformats-package.relationships+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10.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0.xml" ContentType="application/vnd.openxmlformats-officedocument.presentationml.notesSlide+xml"/>
  <Override PartName="/ppt/notesSlides/notesSlide14.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media/image6.png" ContentType="image/png"/>
  <Override PartName="/ppt/media/image5.png" ContentType="image/png"/>
  <Override PartName="/ppt/media/image4.png" ContentType="image/png"/>
  <Override PartName="/ppt/media/image3.png" ContentType="image/png"/>
  <Override PartName="/ppt/media/image1.png" ContentType="image/png"/>
  <Override PartName="/ppt/media/image2.png" ContentType="image/png"/>
  <Override PartName="/ppt/media/image7.png" ContentType="image/png"/>
  <Override PartName="/ppt/media/image8.png" ContentType="image/png"/>
  <Override PartName="/ppt/media/image9.png" ContentType="image/png"/>
  <Override PartName="/ppt/media/image24.png" ContentType="image/png"/>
  <Override PartName="/ppt/media/image23.png" ContentType="image/png"/>
  <Override PartName="/ppt/media/image22.png" ContentType="image/png"/>
  <Override PartName="/ppt/media/image21.png" ContentType="image/png"/>
  <Override PartName="/ppt/media/image20.png" ContentType="image/png"/>
  <Override PartName="/ppt/media/image19.png" ContentType="image/png"/>
  <Override PartName="/ppt/media/image18.png" ContentType="image/png"/>
  <Override PartName="/ppt/media/image17.png" ContentType="image/png"/>
  <Override PartName="/ppt/media/image15.png" ContentType="image/png"/>
  <Override PartName="/ppt/media/image16.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s/_rels/slide23.xml.rels" ContentType="application/vnd.openxmlformats-package.relationships+xml"/>
  <Override PartName="/ppt/slides/_rels/slide22.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28.xml.rels" ContentType="application/vnd.openxmlformats-package.relationships+xml"/>
  <Override PartName="/ppt/slideLayouts/_rels/slideLayout32.xml.rels" ContentType="application/vnd.openxmlformats-package.relationships+xml"/>
  <Override PartName="/ppt/slideLayouts/_rels/slideLayout27.xml.rels" ContentType="application/vnd.openxmlformats-package.relationships+xml"/>
  <Override PartName="/ppt/slideLayouts/_rels/slideLayout26.xml.rels" ContentType="application/vnd.openxmlformats-package.relationships+xml"/>
  <Override PartName="/ppt/slideLayouts/_rels/slideLayout31.xml.rels" ContentType="application/vnd.openxmlformats-package.relationships+xml"/>
  <Override PartName="/ppt/slideLayouts/_rels/slideLayout25.xml.rels" ContentType="application/vnd.openxmlformats-package.relationships+xml"/>
  <Override PartName="/ppt/slideLayouts/_rels/slideLayout30.xml.rels" ContentType="application/vnd.openxmlformats-package.relationships+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PlaceHolder 1"/>
          <p:cNvSpPr>
            <a:spLocks noGrp="1"/>
          </p:cNvSpPr>
          <p:nvPr>
            <p:ph type="sldImg"/>
          </p:nvPr>
        </p:nvSpPr>
        <p:spPr>
          <a:xfrm>
            <a:off x="533520" y="764280"/>
            <a:ext cx="6704640" cy="3771360"/>
          </a:xfrm>
          <a:prstGeom prst="rect">
            <a:avLst/>
          </a:prstGeom>
        </p:spPr>
        <p:txBody>
          <a:bodyPr lIns="0" rIns="0" tIns="0" bIns="0" anchor="ctr"/>
          <a:p>
            <a:r>
              <a:rPr b="0" lang="en-US" sz="1400" spc="-1" strike="noStrike">
                <a:solidFill>
                  <a:srgbClr val="000000"/>
                </a:solidFill>
                <a:latin typeface="Arial"/>
              </a:rPr>
              <a:t>Click to move the slide</a:t>
            </a:r>
            <a:endParaRPr b="0" lang="en-US" sz="1400" spc="-1" strike="noStrike">
              <a:solidFill>
                <a:srgbClr val="000000"/>
              </a:solidFill>
              <a:latin typeface="Arial"/>
            </a:endParaRPr>
          </a:p>
        </p:txBody>
      </p:sp>
      <p:sp>
        <p:nvSpPr>
          <p:cNvPr id="126"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Click to edit the notes format</a:t>
            </a:r>
            <a:endParaRPr b="0" lang="en-US" sz="2000" spc="-1" strike="noStrike">
              <a:latin typeface="Arial"/>
            </a:endParaRPr>
          </a:p>
        </p:txBody>
      </p:sp>
      <p:sp>
        <p:nvSpPr>
          <p:cNvPr id="127" name="PlaceHolder 3"/>
          <p:cNvSpPr>
            <a:spLocks noGrp="1"/>
          </p:cNvSpPr>
          <p:nvPr>
            <p:ph type="hdr"/>
          </p:nvPr>
        </p:nvSpPr>
        <p:spPr>
          <a:xfrm>
            <a:off x="0" y="0"/>
            <a:ext cx="3372840" cy="502560"/>
          </a:xfrm>
          <a:prstGeom prst="rect">
            <a:avLst/>
          </a:prstGeom>
        </p:spPr>
        <p:txBody>
          <a:bodyPr lIns="0" rIns="0" tIns="0" bIns="0"/>
          <a:p>
            <a:r>
              <a:rPr b="0" lang="en-US" sz="1400" spc="-1" strike="noStrike">
                <a:latin typeface="Times New Roman"/>
              </a:rPr>
              <a:t> </a:t>
            </a:r>
            <a:endParaRPr b="0" lang="en-US" sz="1400" spc="-1" strike="noStrike">
              <a:latin typeface="Times New Roman"/>
            </a:endParaRPr>
          </a:p>
        </p:txBody>
      </p:sp>
      <p:sp>
        <p:nvSpPr>
          <p:cNvPr id="128" name="PlaceHolder 4"/>
          <p:cNvSpPr>
            <a:spLocks noGrp="1"/>
          </p:cNvSpPr>
          <p:nvPr>
            <p:ph type="dt"/>
          </p:nvPr>
        </p:nvSpPr>
        <p:spPr>
          <a:xfrm>
            <a:off x="4399200" y="0"/>
            <a:ext cx="3372840" cy="502560"/>
          </a:xfrm>
          <a:prstGeom prst="rect">
            <a:avLst/>
          </a:prstGeom>
        </p:spPr>
        <p:txBody>
          <a:bodyPr lIns="0" rIns="0" tIns="0" bIns="0"/>
          <a:p>
            <a:pPr algn="r"/>
            <a:r>
              <a:rPr b="0" lang="en-US" sz="1400" spc="-1" strike="noStrike">
                <a:latin typeface="Times New Roman"/>
              </a:rPr>
              <a:t> </a:t>
            </a:r>
            <a:endParaRPr b="0" lang="en-US" sz="1400" spc="-1" strike="noStrike">
              <a:latin typeface="Times New Roman"/>
            </a:endParaRPr>
          </a:p>
        </p:txBody>
      </p:sp>
      <p:sp>
        <p:nvSpPr>
          <p:cNvPr id="129" name="PlaceHolder 5"/>
          <p:cNvSpPr>
            <a:spLocks noGrp="1"/>
          </p:cNvSpPr>
          <p:nvPr>
            <p:ph type="ftr"/>
          </p:nvPr>
        </p:nvSpPr>
        <p:spPr>
          <a:xfrm>
            <a:off x="0" y="9555480"/>
            <a:ext cx="3372840" cy="502560"/>
          </a:xfrm>
          <a:prstGeom prst="rect">
            <a:avLst/>
          </a:prstGeom>
        </p:spPr>
        <p:txBody>
          <a:bodyPr lIns="0" rIns="0" tIns="0" bIns="0" anchor="b"/>
          <a:p>
            <a:r>
              <a:rPr b="0" lang="en-US" sz="1400" spc="-1" strike="noStrike">
                <a:latin typeface="Times New Roman"/>
              </a:rPr>
              <a:t> </a:t>
            </a:r>
            <a:endParaRPr b="0" lang="en-US" sz="1400" spc="-1" strike="noStrike">
              <a:latin typeface="Times New Roman"/>
            </a:endParaRPr>
          </a:p>
        </p:txBody>
      </p:sp>
      <p:sp>
        <p:nvSpPr>
          <p:cNvPr id="130" name="PlaceHolder 6"/>
          <p:cNvSpPr>
            <a:spLocks noGrp="1"/>
          </p:cNvSpPr>
          <p:nvPr>
            <p:ph type="sldNum"/>
          </p:nvPr>
        </p:nvSpPr>
        <p:spPr>
          <a:xfrm>
            <a:off x="4399200" y="9555480"/>
            <a:ext cx="3372840" cy="502560"/>
          </a:xfrm>
          <a:prstGeom prst="rect">
            <a:avLst/>
          </a:prstGeom>
        </p:spPr>
        <p:txBody>
          <a:bodyPr lIns="0" rIns="0" tIns="0" bIns="0" anchor="b"/>
          <a:p>
            <a:pPr algn="r"/>
            <a:fld id="{D56440B3-C1FC-4AAB-BA88-6BEDCA48FBF2}" type="slidenum">
              <a:rPr b="0" lang="en-US" sz="1400" spc="-1" strike="noStrike">
                <a:latin typeface="Times New Roman"/>
              </a:rPr>
              <a:t>1</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PlaceHolder 1"/>
          <p:cNvSpPr>
            <a:spLocks noGrp="1"/>
          </p:cNvSpPr>
          <p:nvPr>
            <p:ph type="sldImg"/>
          </p:nvPr>
        </p:nvSpPr>
        <p:spPr>
          <a:xfrm>
            <a:off x="693720" y="692280"/>
            <a:ext cx="5513040" cy="3101760"/>
          </a:xfrm>
          <a:prstGeom prst="rect">
            <a:avLst/>
          </a:prstGeom>
        </p:spPr>
      </p:sp>
      <p:sp>
        <p:nvSpPr>
          <p:cNvPr id="303" name="PlaceHolder 2"/>
          <p:cNvSpPr>
            <a:spLocks noGrp="1"/>
          </p:cNvSpPr>
          <p:nvPr>
            <p:ph type="body"/>
          </p:nvPr>
        </p:nvSpPr>
        <p:spPr>
          <a:xfrm>
            <a:off x="685800" y="4012560"/>
            <a:ext cx="5523120" cy="4092840"/>
          </a:xfrm>
          <a:prstGeom prst="rect">
            <a:avLst/>
          </a:prstGeom>
        </p:spPr>
        <p:txBody>
          <a:bodyPr lIns="0" rIns="0" tIns="0" bIns="0"/>
          <a:p>
            <a:endParaRPr b="0" lang="en-US" sz="2000" spc="-1" strike="noStrike">
              <a:latin typeface="Arial"/>
            </a:endParaRPr>
          </a:p>
        </p:txBody>
      </p:sp>
      <p:sp>
        <p:nvSpPr>
          <p:cNvPr id="304" name="CustomShape 3"/>
          <p:cNvSpPr/>
          <p:nvPr/>
        </p:nvSpPr>
        <p:spPr>
          <a:xfrm>
            <a:off x="0" y="8774640"/>
            <a:ext cx="6856560" cy="367920"/>
          </a:xfrm>
          <a:prstGeom prst="rect">
            <a:avLst/>
          </a:prstGeom>
          <a:noFill/>
          <a:ln>
            <a:noFill/>
          </a:ln>
        </p:spPr>
        <p:style>
          <a:lnRef idx="0"/>
          <a:fillRef idx="0"/>
          <a:effectRef idx="0"/>
          <a:fontRef idx="minor"/>
        </p:style>
      </p:sp>
      <p:sp>
        <p:nvSpPr>
          <p:cNvPr id="305" name="CustomShape 4"/>
          <p:cNvSpPr/>
          <p:nvPr/>
        </p:nvSpPr>
        <p:spPr>
          <a:xfrm>
            <a:off x="3886200" y="9360"/>
            <a:ext cx="2970360" cy="457200"/>
          </a:xfrm>
          <a:prstGeom prst="rect">
            <a:avLst/>
          </a:prstGeom>
          <a:noFill/>
          <a:ln>
            <a:noFill/>
          </a:ln>
        </p:spPr>
        <p:style>
          <a:lnRef idx="0"/>
          <a:fillRef idx="0"/>
          <a:effectRef idx="0"/>
          <a:fontRef idx="minor"/>
        </p:style>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PlaceHolder 1"/>
          <p:cNvSpPr>
            <a:spLocks noGrp="1"/>
          </p:cNvSpPr>
          <p:nvPr>
            <p:ph type="sldImg"/>
          </p:nvPr>
        </p:nvSpPr>
        <p:spPr>
          <a:xfrm>
            <a:off x="693720" y="692280"/>
            <a:ext cx="5513040" cy="3101760"/>
          </a:xfrm>
          <a:prstGeom prst="rect">
            <a:avLst/>
          </a:prstGeom>
        </p:spPr>
      </p:sp>
      <p:sp>
        <p:nvSpPr>
          <p:cNvPr id="307" name="PlaceHolder 2"/>
          <p:cNvSpPr>
            <a:spLocks noGrp="1"/>
          </p:cNvSpPr>
          <p:nvPr>
            <p:ph type="body"/>
          </p:nvPr>
        </p:nvSpPr>
        <p:spPr>
          <a:xfrm>
            <a:off x="685800" y="4012560"/>
            <a:ext cx="5523120" cy="4092840"/>
          </a:xfrm>
          <a:prstGeom prst="rect">
            <a:avLst/>
          </a:prstGeom>
        </p:spPr>
        <p:txBody>
          <a:bodyPr lIns="0" rIns="0" tIns="0" bIns="0"/>
          <a:p>
            <a:endParaRPr b="0" lang="en-US" sz="2000" spc="-1" strike="noStrike">
              <a:latin typeface="Arial"/>
            </a:endParaRPr>
          </a:p>
        </p:txBody>
      </p:sp>
      <p:sp>
        <p:nvSpPr>
          <p:cNvPr id="308" name="CustomShape 3"/>
          <p:cNvSpPr/>
          <p:nvPr/>
        </p:nvSpPr>
        <p:spPr>
          <a:xfrm>
            <a:off x="0" y="8774640"/>
            <a:ext cx="6856560" cy="367920"/>
          </a:xfrm>
          <a:prstGeom prst="rect">
            <a:avLst/>
          </a:prstGeom>
          <a:noFill/>
          <a:ln>
            <a:noFill/>
          </a:ln>
        </p:spPr>
        <p:style>
          <a:lnRef idx="0"/>
          <a:fillRef idx="0"/>
          <a:effectRef idx="0"/>
          <a:fontRef idx="minor"/>
        </p:style>
      </p:sp>
      <p:sp>
        <p:nvSpPr>
          <p:cNvPr id="309" name="CustomShape 4"/>
          <p:cNvSpPr/>
          <p:nvPr/>
        </p:nvSpPr>
        <p:spPr>
          <a:xfrm>
            <a:off x="3886200" y="9360"/>
            <a:ext cx="2970360" cy="457200"/>
          </a:xfrm>
          <a:prstGeom prst="rect">
            <a:avLst/>
          </a:prstGeom>
          <a:noFill/>
          <a:ln>
            <a:noFill/>
          </a:ln>
        </p:spPr>
        <p:style>
          <a:lnRef idx="0"/>
          <a:fillRef idx="0"/>
          <a:effectRef idx="0"/>
          <a:fontRef idx="minor"/>
        </p:style>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PlaceHolder 1"/>
          <p:cNvSpPr>
            <a:spLocks noGrp="1"/>
          </p:cNvSpPr>
          <p:nvPr>
            <p:ph type="sldImg"/>
          </p:nvPr>
        </p:nvSpPr>
        <p:spPr>
          <a:xfrm>
            <a:off x="693720" y="692280"/>
            <a:ext cx="5513040" cy="3101760"/>
          </a:xfrm>
          <a:prstGeom prst="rect">
            <a:avLst/>
          </a:prstGeom>
        </p:spPr>
      </p:sp>
      <p:sp>
        <p:nvSpPr>
          <p:cNvPr id="311" name="PlaceHolder 2"/>
          <p:cNvSpPr>
            <a:spLocks noGrp="1"/>
          </p:cNvSpPr>
          <p:nvPr>
            <p:ph type="body"/>
          </p:nvPr>
        </p:nvSpPr>
        <p:spPr>
          <a:xfrm>
            <a:off x="685800" y="4012560"/>
            <a:ext cx="5523120" cy="4092840"/>
          </a:xfrm>
          <a:prstGeom prst="rect">
            <a:avLst/>
          </a:prstGeom>
        </p:spPr>
        <p:txBody>
          <a:bodyPr lIns="0" rIns="0" tIns="0" bIns="0"/>
          <a:p>
            <a:endParaRPr b="0" lang="en-US" sz="2000" spc="-1" strike="noStrike">
              <a:latin typeface="Arial"/>
            </a:endParaRPr>
          </a:p>
        </p:txBody>
      </p:sp>
      <p:sp>
        <p:nvSpPr>
          <p:cNvPr id="312" name="CustomShape 3"/>
          <p:cNvSpPr/>
          <p:nvPr/>
        </p:nvSpPr>
        <p:spPr>
          <a:xfrm>
            <a:off x="0" y="8774640"/>
            <a:ext cx="6856560" cy="367920"/>
          </a:xfrm>
          <a:prstGeom prst="rect">
            <a:avLst/>
          </a:prstGeom>
          <a:noFill/>
          <a:ln>
            <a:noFill/>
          </a:ln>
        </p:spPr>
        <p:style>
          <a:lnRef idx="0"/>
          <a:fillRef idx="0"/>
          <a:effectRef idx="0"/>
          <a:fontRef idx="minor"/>
        </p:style>
      </p:sp>
      <p:sp>
        <p:nvSpPr>
          <p:cNvPr id="313" name="CustomShape 4"/>
          <p:cNvSpPr/>
          <p:nvPr/>
        </p:nvSpPr>
        <p:spPr>
          <a:xfrm>
            <a:off x="3886200" y="9360"/>
            <a:ext cx="2970360" cy="457200"/>
          </a:xfrm>
          <a:prstGeom prst="rect">
            <a:avLst/>
          </a:prstGeom>
          <a:noFill/>
          <a:ln>
            <a:noFill/>
          </a:ln>
        </p:spPr>
        <p:style>
          <a:lnRef idx="0"/>
          <a:fillRef idx="0"/>
          <a:effectRef idx="0"/>
          <a:fontRef idx="minor"/>
        </p:style>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PlaceHolder 1"/>
          <p:cNvSpPr>
            <a:spLocks noGrp="1"/>
          </p:cNvSpPr>
          <p:nvPr>
            <p:ph type="sldImg"/>
          </p:nvPr>
        </p:nvSpPr>
        <p:spPr>
          <a:xfrm>
            <a:off x="693720" y="692280"/>
            <a:ext cx="5513040" cy="3101760"/>
          </a:xfrm>
          <a:prstGeom prst="rect">
            <a:avLst/>
          </a:prstGeom>
        </p:spPr>
      </p:sp>
      <p:sp>
        <p:nvSpPr>
          <p:cNvPr id="315" name="PlaceHolder 2"/>
          <p:cNvSpPr>
            <a:spLocks noGrp="1"/>
          </p:cNvSpPr>
          <p:nvPr>
            <p:ph type="body"/>
          </p:nvPr>
        </p:nvSpPr>
        <p:spPr>
          <a:xfrm>
            <a:off x="685800" y="4012560"/>
            <a:ext cx="5523120" cy="4092840"/>
          </a:xfrm>
          <a:prstGeom prst="rect">
            <a:avLst/>
          </a:prstGeom>
        </p:spPr>
        <p:txBody>
          <a:bodyPr lIns="0" rIns="0" tIns="0" bIns="0"/>
          <a:p>
            <a:endParaRPr b="0" lang="en-US" sz="2000" spc="-1" strike="noStrike">
              <a:latin typeface="Arial"/>
            </a:endParaRPr>
          </a:p>
        </p:txBody>
      </p:sp>
      <p:sp>
        <p:nvSpPr>
          <p:cNvPr id="316" name="CustomShape 3"/>
          <p:cNvSpPr/>
          <p:nvPr/>
        </p:nvSpPr>
        <p:spPr>
          <a:xfrm>
            <a:off x="0" y="8774640"/>
            <a:ext cx="6856560" cy="367920"/>
          </a:xfrm>
          <a:prstGeom prst="rect">
            <a:avLst/>
          </a:prstGeom>
          <a:noFill/>
          <a:ln>
            <a:noFill/>
          </a:ln>
        </p:spPr>
        <p:style>
          <a:lnRef idx="0"/>
          <a:fillRef idx="0"/>
          <a:effectRef idx="0"/>
          <a:fontRef idx="minor"/>
        </p:style>
      </p:sp>
      <p:sp>
        <p:nvSpPr>
          <p:cNvPr id="317" name="CustomShape 4"/>
          <p:cNvSpPr/>
          <p:nvPr/>
        </p:nvSpPr>
        <p:spPr>
          <a:xfrm>
            <a:off x="3886200" y="9360"/>
            <a:ext cx="2970360" cy="457200"/>
          </a:xfrm>
          <a:prstGeom prst="rect">
            <a:avLst/>
          </a:prstGeom>
          <a:noFill/>
          <a:ln>
            <a:noFill/>
          </a:ln>
        </p:spPr>
        <p:style>
          <a:lnRef idx="0"/>
          <a:fillRef idx="0"/>
          <a:effectRef idx="0"/>
          <a:fontRef idx="minor"/>
        </p:style>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PlaceHolder 1"/>
          <p:cNvSpPr>
            <a:spLocks noGrp="1"/>
          </p:cNvSpPr>
          <p:nvPr>
            <p:ph type="sldImg"/>
          </p:nvPr>
        </p:nvSpPr>
        <p:spPr>
          <a:xfrm>
            <a:off x="693720" y="692280"/>
            <a:ext cx="5513040" cy="3101760"/>
          </a:xfrm>
          <a:prstGeom prst="rect">
            <a:avLst/>
          </a:prstGeom>
        </p:spPr>
      </p:sp>
      <p:sp>
        <p:nvSpPr>
          <p:cNvPr id="319" name="PlaceHolder 2"/>
          <p:cNvSpPr>
            <a:spLocks noGrp="1"/>
          </p:cNvSpPr>
          <p:nvPr>
            <p:ph type="body"/>
          </p:nvPr>
        </p:nvSpPr>
        <p:spPr>
          <a:xfrm>
            <a:off x="685800" y="4012560"/>
            <a:ext cx="5523120" cy="4092840"/>
          </a:xfrm>
          <a:prstGeom prst="rect">
            <a:avLst/>
          </a:prstGeom>
        </p:spPr>
        <p:txBody>
          <a:bodyPr lIns="0" rIns="0" tIns="0" bIns="0"/>
          <a:p>
            <a:endParaRPr b="0" lang="en-US" sz="2000" spc="-1" strike="noStrike">
              <a:latin typeface="Arial"/>
            </a:endParaRPr>
          </a:p>
        </p:txBody>
      </p:sp>
      <p:sp>
        <p:nvSpPr>
          <p:cNvPr id="320" name="CustomShape 3"/>
          <p:cNvSpPr/>
          <p:nvPr/>
        </p:nvSpPr>
        <p:spPr>
          <a:xfrm>
            <a:off x="0" y="8774640"/>
            <a:ext cx="6856560" cy="367920"/>
          </a:xfrm>
          <a:prstGeom prst="rect">
            <a:avLst/>
          </a:prstGeom>
          <a:noFill/>
          <a:ln>
            <a:noFill/>
          </a:ln>
        </p:spPr>
        <p:style>
          <a:lnRef idx="0"/>
          <a:fillRef idx="0"/>
          <a:effectRef idx="0"/>
          <a:fontRef idx="minor"/>
        </p:style>
      </p:sp>
      <p:sp>
        <p:nvSpPr>
          <p:cNvPr id="321" name="CustomShape 4"/>
          <p:cNvSpPr/>
          <p:nvPr/>
        </p:nvSpPr>
        <p:spPr>
          <a:xfrm>
            <a:off x="3886200" y="9360"/>
            <a:ext cx="2970360" cy="457200"/>
          </a:xfrm>
          <a:prstGeom prst="rect">
            <a:avLst/>
          </a:prstGeom>
          <a:noFill/>
          <a:ln>
            <a:noFill/>
          </a:ln>
        </p:spPr>
        <p:style>
          <a:lnRef idx="0"/>
          <a:fillRef idx="0"/>
          <a:effectRef idx="0"/>
          <a:fontRef idx="minor"/>
        </p:style>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PlaceHolder 1"/>
          <p:cNvSpPr>
            <a:spLocks noGrp="1"/>
          </p:cNvSpPr>
          <p:nvPr>
            <p:ph type="sldImg"/>
          </p:nvPr>
        </p:nvSpPr>
        <p:spPr>
          <a:xfrm>
            <a:off x="693720" y="692280"/>
            <a:ext cx="5513040" cy="3101760"/>
          </a:xfrm>
          <a:prstGeom prst="rect">
            <a:avLst/>
          </a:prstGeom>
        </p:spPr>
      </p:sp>
      <p:sp>
        <p:nvSpPr>
          <p:cNvPr id="323" name="PlaceHolder 2"/>
          <p:cNvSpPr>
            <a:spLocks noGrp="1"/>
          </p:cNvSpPr>
          <p:nvPr>
            <p:ph type="body"/>
          </p:nvPr>
        </p:nvSpPr>
        <p:spPr>
          <a:xfrm>
            <a:off x="685800" y="4012560"/>
            <a:ext cx="5523120" cy="4092840"/>
          </a:xfrm>
          <a:prstGeom prst="rect">
            <a:avLst/>
          </a:prstGeom>
        </p:spPr>
        <p:txBody>
          <a:bodyPr lIns="0" rIns="0" tIns="0" bIns="0"/>
          <a:p>
            <a:endParaRPr b="0" lang="en-US" sz="2000" spc="-1" strike="noStrike">
              <a:latin typeface="Arial"/>
            </a:endParaRPr>
          </a:p>
        </p:txBody>
      </p:sp>
      <p:sp>
        <p:nvSpPr>
          <p:cNvPr id="324" name="CustomShape 3"/>
          <p:cNvSpPr/>
          <p:nvPr/>
        </p:nvSpPr>
        <p:spPr>
          <a:xfrm>
            <a:off x="0" y="8774640"/>
            <a:ext cx="6856560" cy="367920"/>
          </a:xfrm>
          <a:prstGeom prst="rect">
            <a:avLst/>
          </a:prstGeom>
          <a:noFill/>
          <a:ln>
            <a:noFill/>
          </a:ln>
        </p:spPr>
        <p:style>
          <a:lnRef idx="0"/>
          <a:fillRef idx="0"/>
          <a:effectRef idx="0"/>
          <a:fontRef idx="minor"/>
        </p:style>
      </p:sp>
      <p:sp>
        <p:nvSpPr>
          <p:cNvPr id="325" name="CustomShape 4"/>
          <p:cNvSpPr/>
          <p:nvPr/>
        </p:nvSpPr>
        <p:spPr>
          <a:xfrm>
            <a:off x="3886200" y="9360"/>
            <a:ext cx="2970360" cy="457200"/>
          </a:xfrm>
          <a:prstGeom prst="rect">
            <a:avLst/>
          </a:prstGeom>
          <a:noFill/>
          <a:ln>
            <a:noFill/>
          </a:ln>
        </p:spPr>
        <p:style>
          <a:lnRef idx="0"/>
          <a:fillRef idx="0"/>
          <a:effectRef idx="0"/>
          <a:fontRef idx="minor"/>
        </p:style>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PlaceHolder 1"/>
          <p:cNvSpPr>
            <a:spLocks noGrp="1"/>
          </p:cNvSpPr>
          <p:nvPr>
            <p:ph type="sldImg"/>
          </p:nvPr>
        </p:nvSpPr>
        <p:spPr>
          <a:xfrm>
            <a:off x="693720" y="692280"/>
            <a:ext cx="5513040" cy="3101760"/>
          </a:xfrm>
          <a:prstGeom prst="rect">
            <a:avLst/>
          </a:prstGeom>
        </p:spPr>
      </p:sp>
      <p:sp>
        <p:nvSpPr>
          <p:cNvPr id="327" name="PlaceHolder 2"/>
          <p:cNvSpPr>
            <a:spLocks noGrp="1"/>
          </p:cNvSpPr>
          <p:nvPr>
            <p:ph type="body"/>
          </p:nvPr>
        </p:nvSpPr>
        <p:spPr>
          <a:xfrm>
            <a:off x="685800" y="4012560"/>
            <a:ext cx="5523120" cy="4092840"/>
          </a:xfrm>
          <a:prstGeom prst="rect">
            <a:avLst/>
          </a:prstGeom>
        </p:spPr>
        <p:txBody>
          <a:bodyPr lIns="0" rIns="0" tIns="0" bIns="0"/>
          <a:p>
            <a:endParaRPr b="0" lang="en-US" sz="2000" spc="-1" strike="noStrike">
              <a:latin typeface="Arial"/>
            </a:endParaRPr>
          </a:p>
        </p:txBody>
      </p:sp>
      <p:sp>
        <p:nvSpPr>
          <p:cNvPr id="328" name="CustomShape 3"/>
          <p:cNvSpPr/>
          <p:nvPr/>
        </p:nvSpPr>
        <p:spPr>
          <a:xfrm>
            <a:off x="0" y="8774640"/>
            <a:ext cx="6856560" cy="367920"/>
          </a:xfrm>
          <a:prstGeom prst="rect">
            <a:avLst/>
          </a:prstGeom>
          <a:noFill/>
          <a:ln>
            <a:noFill/>
          </a:ln>
        </p:spPr>
        <p:style>
          <a:lnRef idx="0"/>
          <a:fillRef idx="0"/>
          <a:effectRef idx="0"/>
          <a:fontRef idx="minor"/>
        </p:style>
      </p:sp>
      <p:sp>
        <p:nvSpPr>
          <p:cNvPr id="329" name="CustomShape 4"/>
          <p:cNvSpPr/>
          <p:nvPr/>
        </p:nvSpPr>
        <p:spPr>
          <a:xfrm>
            <a:off x="3886200" y="9360"/>
            <a:ext cx="2970360" cy="457200"/>
          </a:xfrm>
          <a:prstGeom prst="rect">
            <a:avLst/>
          </a:prstGeom>
          <a:noFill/>
          <a:ln>
            <a:noFill/>
          </a:ln>
        </p:spPr>
        <p:style>
          <a:lnRef idx="0"/>
          <a:fillRef idx="0"/>
          <a:effectRef idx="0"/>
          <a:fontRef idx="minor"/>
        </p:style>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PlaceHolder 1"/>
          <p:cNvSpPr>
            <a:spLocks noGrp="1"/>
          </p:cNvSpPr>
          <p:nvPr>
            <p:ph type="sldImg"/>
          </p:nvPr>
        </p:nvSpPr>
        <p:spPr>
          <a:xfrm>
            <a:off x="693720" y="692280"/>
            <a:ext cx="5513040" cy="3101760"/>
          </a:xfrm>
          <a:prstGeom prst="rect">
            <a:avLst/>
          </a:prstGeom>
        </p:spPr>
      </p:sp>
      <p:sp>
        <p:nvSpPr>
          <p:cNvPr id="331" name="PlaceHolder 2"/>
          <p:cNvSpPr>
            <a:spLocks noGrp="1"/>
          </p:cNvSpPr>
          <p:nvPr>
            <p:ph type="body"/>
          </p:nvPr>
        </p:nvSpPr>
        <p:spPr>
          <a:xfrm>
            <a:off x="685800" y="4012560"/>
            <a:ext cx="5523120" cy="4092840"/>
          </a:xfrm>
          <a:prstGeom prst="rect">
            <a:avLst/>
          </a:prstGeom>
        </p:spPr>
        <p:txBody>
          <a:bodyPr lIns="0" rIns="0" tIns="0" bIns="0"/>
          <a:p>
            <a:endParaRPr b="0" lang="en-US" sz="2000" spc="-1" strike="noStrike">
              <a:latin typeface="Arial"/>
            </a:endParaRPr>
          </a:p>
        </p:txBody>
      </p:sp>
      <p:sp>
        <p:nvSpPr>
          <p:cNvPr id="332" name="CustomShape 3"/>
          <p:cNvSpPr/>
          <p:nvPr/>
        </p:nvSpPr>
        <p:spPr>
          <a:xfrm>
            <a:off x="0" y="8774640"/>
            <a:ext cx="6856560" cy="367920"/>
          </a:xfrm>
          <a:prstGeom prst="rect">
            <a:avLst/>
          </a:prstGeom>
          <a:noFill/>
          <a:ln>
            <a:noFill/>
          </a:ln>
        </p:spPr>
        <p:style>
          <a:lnRef idx="0"/>
          <a:fillRef idx="0"/>
          <a:effectRef idx="0"/>
          <a:fontRef idx="minor"/>
        </p:style>
      </p:sp>
      <p:sp>
        <p:nvSpPr>
          <p:cNvPr id="333" name="CustomShape 4"/>
          <p:cNvSpPr/>
          <p:nvPr/>
        </p:nvSpPr>
        <p:spPr>
          <a:xfrm>
            <a:off x="3886200" y="9360"/>
            <a:ext cx="2970360" cy="457200"/>
          </a:xfrm>
          <a:prstGeom prst="rect">
            <a:avLst/>
          </a:prstGeom>
          <a:noFill/>
          <a:ln>
            <a:noFill/>
          </a:ln>
        </p:spPr>
        <p:style>
          <a:lnRef idx="0"/>
          <a:fillRef idx="0"/>
          <a:effectRef idx="0"/>
          <a:fontRef idx="minor"/>
        </p:style>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PlaceHolder 1"/>
          <p:cNvSpPr>
            <a:spLocks noGrp="1"/>
          </p:cNvSpPr>
          <p:nvPr>
            <p:ph type="sldImg"/>
          </p:nvPr>
        </p:nvSpPr>
        <p:spPr>
          <a:xfrm>
            <a:off x="693720" y="692280"/>
            <a:ext cx="5513040" cy="3101760"/>
          </a:xfrm>
          <a:prstGeom prst="rect">
            <a:avLst/>
          </a:prstGeom>
        </p:spPr>
      </p:sp>
      <p:sp>
        <p:nvSpPr>
          <p:cNvPr id="335" name="PlaceHolder 2"/>
          <p:cNvSpPr>
            <a:spLocks noGrp="1"/>
          </p:cNvSpPr>
          <p:nvPr>
            <p:ph type="body"/>
          </p:nvPr>
        </p:nvSpPr>
        <p:spPr>
          <a:xfrm>
            <a:off x="685800" y="4012560"/>
            <a:ext cx="5523120" cy="4092840"/>
          </a:xfrm>
          <a:prstGeom prst="rect">
            <a:avLst/>
          </a:prstGeom>
        </p:spPr>
        <p:txBody>
          <a:bodyPr lIns="0" rIns="0" tIns="0" bIns="0"/>
          <a:p>
            <a:endParaRPr b="0" lang="en-US" sz="2000" spc="-1" strike="noStrike">
              <a:latin typeface="Arial"/>
            </a:endParaRPr>
          </a:p>
        </p:txBody>
      </p:sp>
      <p:sp>
        <p:nvSpPr>
          <p:cNvPr id="336" name="CustomShape 3"/>
          <p:cNvSpPr/>
          <p:nvPr/>
        </p:nvSpPr>
        <p:spPr>
          <a:xfrm>
            <a:off x="0" y="8774640"/>
            <a:ext cx="6856560" cy="367920"/>
          </a:xfrm>
          <a:prstGeom prst="rect">
            <a:avLst/>
          </a:prstGeom>
          <a:noFill/>
          <a:ln>
            <a:noFill/>
          </a:ln>
        </p:spPr>
        <p:style>
          <a:lnRef idx="0"/>
          <a:fillRef idx="0"/>
          <a:effectRef idx="0"/>
          <a:fontRef idx="minor"/>
        </p:style>
      </p:sp>
      <p:sp>
        <p:nvSpPr>
          <p:cNvPr id="337" name="CustomShape 4"/>
          <p:cNvSpPr/>
          <p:nvPr/>
        </p:nvSpPr>
        <p:spPr>
          <a:xfrm>
            <a:off x="3886200" y="9360"/>
            <a:ext cx="2970360" cy="457200"/>
          </a:xfrm>
          <a:prstGeom prst="rect">
            <a:avLst/>
          </a:prstGeom>
          <a:noFill/>
          <a:ln>
            <a:noFill/>
          </a:ln>
        </p:spPr>
        <p:style>
          <a:lnRef idx="0"/>
          <a:fillRef idx="0"/>
          <a:effectRef idx="0"/>
          <a:fontRef idx="minor"/>
        </p:style>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PlaceHolder 1"/>
          <p:cNvSpPr>
            <a:spLocks noGrp="1"/>
          </p:cNvSpPr>
          <p:nvPr>
            <p:ph type="sldImg"/>
          </p:nvPr>
        </p:nvSpPr>
        <p:spPr>
          <a:xfrm>
            <a:off x="693720" y="692280"/>
            <a:ext cx="5513040" cy="3101760"/>
          </a:xfrm>
          <a:prstGeom prst="rect">
            <a:avLst/>
          </a:prstGeom>
        </p:spPr>
      </p:sp>
      <p:sp>
        <p:nvSpPr>
          <p:cNvPr id="339" name="PlaceHolder 2"/>
          <p:cNvSpPr>
            <a:spLocks noGrp="1"/>
          </p:cNvSpPr>
          <p:nvPr>
            <p:ph type="body"/>
          </p:nvPr>
        </p:nvSpPr>
        <p:spPr>
          <a:xfrm>
            <a:off x="685800" y="4012560"/>
            <a:ext cx="5523120" cy="4092840"/>
          </a:xfrm>
          <a:prstGeom prst="rect">
            <a:avLst/>
          </a:prstGeom>
        </p:spPr>
        <p:txBody>
          <a:bodyPr lIns="0" rIns="0" tIns="0" bIns="0"/>
          <a:p>
            <a:endParaRPr b="0" lang="en-US" sz="2000" spc="-1" strike="noStrike">
              <a:latin typeface="Arial"/>
            </a:endParaRPr>
          </a:p>
        </p:txBody>
      </p:sp>
      <p:sp>
        <p:nvSpPr>
          <p:cNvPr id="340" name="CustomShape 3"/>
          <p:cNvSpPr/>
          <p:nvPr/>
        </p:nvSpPr>
        <p:spPr>
          <a:xfrm>
            <a:off x="0" y="8774640"/>
            <a:ext cx="6856560" cy="367920"/>
          </a:xfrm>
          <a:prstGeom prst="rect">
            <a:avLst/>
          </a:prstGeom>
          <a:noFill/>
          <a:ln>
            <a:noFill/>
          </a:ln>
        </p:spPr>
        <p:style>
          <a:lnRef idx="0"/>
          <a:fillRef idx="0"/>
          <a:effectRef idx="0"/>
          <a:fontRef idx="minor"/>
        </p:style>
      </p:sp>
      <p:sp>
        <p:nvSpPr>
          <p:cNvPr id="341" name="CustomShape 4"/>
          <p:cNvSpPr/>
          <p:nvPr/>
        </p:nvSpPr>
        <p:spPr>
          <a:xfrm>
            <a:off x="3886200" y="9360"/>
            <a:ext cx="2970360" cy="457200"/>
          </a:xfrm>
          <a:prstGeom prst="rect">
            <a:avLst/>
          </a:prstGeom>
          <a:noFill/>
          <a:ln>
            <a:noFill/>
          </a:ln>
        </p:spPr>
        <p:style>
          <a:lnRef idx="0"/>
          <a:fillRef idx="0"/>
          <a:effectRef idx="0"/>
          <a:fontRef idx="minor"/>
        </p:style>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PlaceHolder 1"/>
          <p:cNvSpPr>
            <a:spLocks noGrp="1"/>
          </p:cNvSpPr>
          <p:nvPr>
            <p:ph type="sldImg"/>
          </p:nvPr>
        </p:nvSpPr>
        <p:spPr>
          <a:xfrm>
            <a:off x="693720" y="692280"/>
            <a:ext cx="5513040" cy="3101760"/>
          </a:xfrm>
          <a:prstGeom prst="rect">
            <a:avLst/>
          </a:prstGeom>
        </p:spPr>
      </p:sp>
      <p:sp>
        <p:nvSpPr>
          <p:cNvPr id="343" name="PlaceHolder 2"/>
          <p:cNvSpPr>
            <a:spLocks noGrp="1"/>
          </p:cNvSpPr>
          <p:nvPr>
            <p:ph type="body"/>
          </p:nvPr>
        </p:nvSpPr>
        <p:spPr>
          <a:xfrm>
            <a:off x="685800" y="4012560"/>
            <a:ext cx="5523120" cy="4092840"/>
          </a:xfrm>
          <a:prstGeom prst="rect">
            <a:avLst/>
          </a:prstGeom>
        </p:spPr>
        <p:txBody>
          <a:bodyPr lIns="0" rIns="0" tIns="0" bIns="0"/>
          <a:p>
            <a:endParaRPr b="0" lang="en-US" sz="2000" spc="-1" strike="noStrike">
              <a:latin typeface="Arial"/>
            </a:endParaRPr>
          </a:p>
        </p:txBody>
      </p:sp>
      <p:sp>
        <p:nvSpPr>
          <p:cNvPr id="344" name="CustomShape 3"/>
          <p:cNvSpPr/>
          <p:nvPr/>
        </p:nvSpPr>
        <p:spPr>
          <a:xfrm>
            <a:off x="0" y="8774640"/>
            <a:ext cx="6856560" cy="367920"/>
          </a:xfrm>
          <a:prstGeom prst="rect">
            <a:avLst/>
          </a:prstGeom>
          <a:noFill/>
          <a:ln>
            <a:noFill/>
          </a:ln>
        </p:spPr>
        <p:style>
          <a:lnRef idx="0"/>
          <a:fillRef idx="0"/>
          <a:effectRef idx="0"/>
          <a:fontRef idx="minor"/>
        </p:style>
      </p:sp>
      <p:sp>
        <p:nvSpPr>
          <p:cNvPr id="345" name="CustomShape 4"/>
          <p:cNvSpPr/>
          <p:nvPr/>
        </p:nvSpPr>
        <p:spPr>
          <a:xfrm>
            <a:off x="3886200" y="9360"/>
            <a:ext cx="2970360" cy="457200"/>
          </a:xfrm>
          <a:prstGeom prst="rect">
            <a:avLst/>
          </a:prstGeom>
          <a:noFill/>
          <a:ln>
            <a:noFill/>
          </a:ln>
        </p:spPr>
        <p:style>
          <a:lnRef idx="0"/>
          <a:fillRef idx="0"/>
          <a:effectRef idx="0"/>
          <a:fontRef idx="minor"/>
        </p:style>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PlaceHolder 1"/>
          <p:cNvSpPr>
            <a:spLocks noGrp="1"/>
          </p:cNvSpPr>
          <p:nvPr>
            <p:ph type="sldImg"/>
          </p:nvPr>
        </p:nvSpPr>
        <p:spPr>
          <a:xfrm>
            <a:off x="693720" y="692280"/>
            <a:ext cx="5513040" cy="3101760"/>
          </a:xfrm>
          <a:prstGeom prst="rect">
            <a:avLst/>
          </a:prstGeom>
        </p:spPr>
      </p:sp>
      <p:sp>
        <p:nvSpPr>
          <p:cNvPr id="283" name="PlaceHolder 2"/>
          <p:cNvSpPr>
            <a:spLocks noGrp="1"/>
          </p:cNvSpPr>
          <p:nvPr>
            <p:ph type="body"/>
          </p:nvPr>
        </p:nvSpPr>
        <p:spPr>
          <a:xfrm>
            <a:off x="685800" y="4012560"/>
            <a:ext cx="5523120" cy="4092840"/>
          </a:xfrm>
          <a:prstGeom prst="rect">
            <a:avLst/>
          </a:prstGeom>
        </p:spPr>
        <p:txBody>
          <a:bodyPr lIns="0" rIns="0" tIns="0" bIns="0"/>
          <a:p>
            <a:endParaRPr b="0" lang="en-US" sz="2000" spc="-1" strike="noStrike">
              <a:latin typeface="Arial"/>
            </a:endParaRPr>
          </a:p>
        </p:txBody>
      </p:sp>
      <p:sp>
        <p:nvSpPr>
          <p:cNvPr id="284" name="CustomShape 3"/>
          <p:cNvSpPr/>
          <p:nvPr/>
        </p:nvSpPr>
        <p:spPr>
          <a:xfrm>
            <a:off x="0" y="8774640"/>
            <a:ext cx="6856560" cy="367920"/>
          </a:xfrm>
          <a:prstGeom prst="rect">
            <a:avLst/>
          </a:prstGeom>
          <a:noFill/>
          <a:ln>
            <a:noFill/>
          </a:ln>
        </p:spPr>
        <p:style>
          <a:lnRef idx="0"/>
          <a:fillRef idx="0"/>
          <a:effectRef idx="0"/>
          <a:fontRef idx="minor"/>
        </p:style>
      </p:sp>
      <p:sp>
        <p:nvSpPr>
          <p:cNvPr id="285" name="CustomShape 4"/>
          <p:cNvSpPr/>
          <p:nvPr/>
        </p:nvSpPr>
        <p:spPr>
          <a:xfrm>
            <a:off x="3886200" y="9360"/>
            <a:ext cx="2970360" cy="457200"/>
          </a:xfrm>
          <a:prstGeom prst="rect">
            <a:avLst/>
          </a:prstGeom>
          <a:noFill/>
          <a:ln>
            <a:noFill/>
          </a:ln>
        </p:spPr>
        <p:style>
          <a:lnRef idx="0"/>
          <a:fillRef idx="0"/>
          <a:effectRef idx="0"/>
          <a:fontRef idx="minor"/>
        </p:style>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PlaceHolder 1"/>
          <p:cNvSpPr>
            <a:spLocks noGrp="1"/>
          </p:cNvSpPr>
          <p:nvPr>
            <p:ph type="sldImg"/>
          </p:nvPr>
        </p:nvSpPr>
        <p:spPr>
          <a:xfrm>
            <a:off x="693720" y="692280"/>
            <a:ext cx="5513040" cy="3101760"/>
          </a:xfrm>
          <a:prstGeom prst="rect">
            <a:avLst/>
          </a:prstGeom>
        </p:spPr>
      </p:sp>
      <p:sp>
        <p:nvSpPr>
          <p:cNvPr id="287" name="PlaceHolder 2"/>
          <p:cNvSpPr>
            <a:spLocks noGrp="1"/>
          </p:cNvSpPr>
          <p:nvPr>
            <p:ph type="body"/>
          </p:nvPr>
        </p:nvSpPr>
        <p:spPr>
          <a:xfrm>
            <a:off x="685800" y="4012560"/>
            <a:ext cx="5523120" cy="4092840"/>
          </a:xfrm>
          <a:prstGeom prst="rect">
            <a:avLst/>
          </a:prstGeom>
        </p:spPr>
        <p:txBody>
          <a:bodyPr lIns="0" rIns="0" tIns="0" bIns="0"/>
          <a:p>
            <a:endParaRPr b="0" lang="en-US" sz="2000" spc="-1" strike="noStrike">
              <a:latin typeface="Arial"/>
            </a:endParaRPr>
          </a:p>
        </p:txBody>
      </p:sp>
      <p:sp>
        <p:nvSpPr>
          <p:cNvPr id="288" name="CustomShape 3"/>
          <p:cNvSpPr/>
          <p:nvPr/>
        </p:nvSpPr>
        <p:spPr>
          <a:xfrm>
            <a:off x="0" y="8774640"/>
            <a:ext cx="6856560" cy="367920"/>
          </a:xfrm>
          <a:prstGeom prst="rect">
            <a:avLst/>
          </a:prstGeom>
          <a:noFill/>
          <a:ln>
            <a:noFill/>
          </a:ln>
        </p:spPr>
        <p:style>
          <a:lnRef idx="0"/>
          <a:fillRef idx="0"/>
          <a:effectRef idx="0"/>
          <a:fontRef idx="minor"/>
        </p:style>
      </p:sp>
      <p:sp>
        <p:nvSpPr>
          <p:cNvPr id="289" name="CustomShape 4"/>
          <p:cNvSpPr/>
          <p:nvPr/>
        </p:nvSpPr>
        <p:spPr>
          <a:xfrm>
            <a:off x="3886200" y="9360"/>
            <a:ext cx="2970360" cy="457200"/>
          </a:xfrm>
          <a:prstGeom prst="rect">
            <a:avLst/>
          </a:prstGeom>
          <a:noFill/>
          <a:ln>
            <a:noFill/>
          </a:ln>
        </p:spPr>
        <p:style>
          <a:lnRef idx="0"/>
          <a:fillRef idx="0"/>
          <a:effectRef idx="0"/>
          <a:fontRef idx="minor"/>
        </p:style>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PlaceHolder 1"/>
          <p:cNvSpPr>
            <a:spLocks noGrp="1"/>
          </p:cNvSpPr>
          <p:nvPr>
            <p:ph type="sldImg"/>
          </p:nvPr>
        </p:nvSpPr>
        <p:spPr>
          <a:xfrm>
            <a:off x="693720" y="692280"/>
            <a:ext cx="5513040" cy="3101760"/>
          </a:xfrm>
          <a:prstGeom prst="rect">
            <a:avLst/>
          </a:prstGeom>
        </p:spPr>
      </p:sp>
      <p:sp>
        <p:nvSpPr>
          <p:cNvPr id="291" name="PlaceHolder 2"/>
          <p:cNvSpPr>
            <a:spLocks noGrp="1"/>
          </p:cNvSpPr>
          <p:nvPr>
            <p:ph type="body"/>
          </p:nvPr>
        </p:nvSpPr>
        <p:spPr>
          <a:xfrm>
            <a:off x="685800" y="4012560"/>
            <a:ext cx="5523120" cy="4092840"/>
          </a:xfrm>
          <a:prstGeom prst="rect">
            <a:avLst/>
          </a:prstGeom>
        </p:spPr>
        <p:txBody>
          <a:bodyPr lIns="0" rIns="0" tIns="0" bIns="0"/>
          <a:p>
            <a:endParaRPr b="0" lang="en-US" sz="2000" spc="-1" strike="noStrike">
              <a:latin typeface="Arial"/>
            </a:endParaRPr>
          </a:p>
        </p:txBody>
      </p:sp>
      <p:sp>
        <p:nvSpPr>
          <p:cNvPr id="292" name="CustomShape 3"/>
          <p:cNvSpPr/>
          <p:nvPr/>
        </p:nvSpPr>
        <p:spPr>
          <a:xfrm>
            <a:off x="0" y="8774640"/>
            <a:ext cx="6856560" cy="367920"/>
          </a:xfrm>
          <a:prstGeom prst="rect">
            <a:avLst/>
          </a:prstGeom>
          <a:noFill/>
          <a:ln>
            <a:noFill/>
          </a:ln>
        </p:spPr>
        <p:style>
          <a:lnRef idx="0"/>
          <a:fillRef idx="0"/>
          <a:effectRef idx="0"/>
          <a:fontRef idx="minor"/>
        </p:style>
      </p:sp>
      <p:sp>
        <p:nvSpPr>
          <p:cNvPr id="293" name="CustomShape 4"/>
          <p:cNvSpPr/>
          <p:nvPr/>
        </p:nvSpPr>
        <p:spPr>
          <a:xfrm>
            <a:off x="3886200" y="9360"/>
            <a:ext cx="2970360" cy="457200"/>
          </a:xfrm>
          <a:prstGeom prst="rect">
            <a:avLst/>
          </a:prstGeom>
          <a:noFill/>
          <a:ln>
            <a:noFill/>
          </a:ln>
        </p:spPr>
        <p:style>
          <a:lnRef idx="0"/>
          <a:fillRef idx="0"/>
          <a:effectRef idx="0"/>
          <a:fontRef idx="minor"/>
        </p:style>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PlaceHolder 1"/>
          <p:cNvSpPr>
            <a:spLocks noGrp="1"/>
          </p:cNvSpPr>
          <p:nvPr>
            <p:ph type="sldImg"/>
          </p:nvPr>
        </p:nvSpPr>
        <p:spPr>
          <a:xfrm>
            <a:off x="693720" y="692280"/>
            <a:ext cx="5513040" cy="3101760"/>
          </a:xfrm>
          <a:prstGeom prst="rect">
            <a:avLst/>
          </a:prstGeom>
        </p:spPr>
      </p:sp>
      <p:sp>
        <p:nvSpPr>
          <p:cNvPr id="295" name="PlaceHolder 2"/>
          <p:cNvSpPr>
            <a:spLocks noGrp="1"/>
          </p:cNvSpPr>
          <p:nvPr>
            <p:ph type="body"/>
          </p:nvPr>
        </p:nvSpPr>
        <p:spPr>
          <a:xfrm>
            <a:off x="685800" y="4012560"/>
            <a:ext cx="5523120" cy="4092840"/>
          </a:xfrm>
          <a:prstGeom prst="rect">
            <a:avLst/>
          </a:prstGeom>
        </p:spPr>
        <p:txBody>
          <a:bodyPr lIns="0" rIns="0" tIns="0" bIns="0"/>
          <a:p>
            <a:endParaRPr b="0" lang="en-US" sz="2000" spc="-1" strike="noStrike">
              <a:latin typeface="Arial"/>
            </a:endParaRPr>
          </a:p>
        </p:txBody>
      </p:sp>
      <p:sp>
        <p:nvSpPr>
          <p:cNvPr id="296" name="CustomShape 3"/>
          <p:cNvSpPr/>
          <p:nvPr/>
        </p:nvSpPr>
        <p:spPr>
          <a:xfrm>
            <a:off x="0" y="8774640"/>
            <a:ext cx="6856560" cy="367920"/>
          </a:xfrm>
          <a:prstGeom prst="rect">
            <a:avLst/>
          </a:prstGeom>
          <a:noFill/>
          <a:ln>
            <a:noFill/>
          </a:ln>
        </p:spPr>
        <p:style>
          <a:lnRef idx="0"/>
          <a:fillRef idx="0"/>
          <a:effectRef idx="0"/>
          <a:fontRef idx="minor"/>
        </p:style>
      </p:sp>
      <p:sp>
        <p:nvSpPr>
          <p:cNvPr id="297" name="CustomShape 4"/>
          <p:cNvSpPr/>
          <p:nvPr/>
        </p:nvSpPr>
        <p:spPr>
          <a:xfrm>
            <a:off x="3886200" y="9360"/>
            <a:ext cx="2970360" cy="457200"/>
          </a:xfrm>
          <a:prstGeom prst="rect">
            <a:avLst/>
          </a:prstGeom>
          <a:noFill/>
          <a:ln>
            <a:noFill/>
          </a:ln>
        </p:spPr>
        <p:style>
          <a:lnRef idx="0"/>
          <a:fillRef idx="0"/>
          <a:effectRef idx="0"/>
          <a:fontRef idx="minor"/>
        </p:style>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PlaceHolder 1"/>
          <p:cNvSpPr>
            <a:spLocks noGrp="1"/>
          </p:cNvSpPr>
          <p:nvPr>
            <p:ph type="sldImg"/>
          </p:nvPr>
        </p:nvSpPr>
        <p:spPr>
          <a:xfrm>
            <a:off x="693720" y="692280"/>
            <a:ext cx="5513040" cy="3101760"/>
          </a:xfrm>
          <a:prstGeom prst="rect">
            <a:avLst/>
          </a:prstGeom>
        </p:spPr>
      </p:sp>
      <p:sp>
        <p:nvSpPr>
          <p:cNvPr id="299" name="PlaceHolder 2"/>
          <p:cNvSpPr>
            <a:spLocks noGrp="1"/>
          </p:cNvSpPr>
          <p:nvPr>
            <p:ph type="body"/>
          </p:nvPr>
        </p:nvSpPr>
        <p:spPr>
          <a:xfrm>
            <a:off x="685800" y="4012560"/>
            <a:ext cx="5523120" cy="4092840"/>
          </a:xfrm>
          <a:prstGeom prst="rect">
            <a:avLst/>
          </a:prstGeom>
        </p:spPr>
        <p:txBody>
          <a:bodyPr lIns="0" rIns="0" tIns="0" bIns="0"/>
          <a:p>
            <a:endParaRPr b="0" lang="en-US" sz="2000" spc="-1" strike="noStrike">
              <a:latin typeface="Arial"/>
            </a:endParaRPr>
          </a:p>
        </p:txBody>
      </p:sp>
      <p:sp>
        <p:nvSpPr>
          <p:cNvPr id="300" name="CustomShape 3"/>
          <p:cNvSpPr/>
          <p:nvPr/>
        </p:nvSpPr>
        <p:spPr>
          <a:xfrm>
            <a:off x="0" y="8774640"/>
            <a:ext cx="6856560" cy="367920"/>
          </a:xfrm>
          <a:prstGeom prst="rect">
            <a:avLst/>
          </a:prstGeom>
          <a:noFill/>
          <a:ln>
            <a:noFill/>
          </a:ln>
        </p:spPr>
        <p:style>
          <a:lnRef idx="0"/>
          <a:fillRef idx="0"/>
          <a:effectRef idx="0"/>
          <a:fontRef idx="minor"/>
        </p:style>
      </p:sp>
      <p:sp>
        <p:nvSpPr>
          <p:cNvPr id="301" name="CustomShape 4"/>
          <p:cNvSpPr/>
          <p:nvPr/>
        </p:nvSpPr>
        <p:spPr>
          <a:xfrm>
            <a:off x="3886200" y="9360"/>
            <a:ext cx="2970360" cy="457200"/>
          </a:xfrm>
          <a:prstGeom prst="rect">
            <a:avLst/>
          </a:prstGeom>
          <a:noFill/>
          <a:ln>
            <a:noFill/>
          </a:ln>
        </p:spPr>
        <p:style>
          <a:lnRef idx="0"/>
          <a:fillRef idx="0"/>
          <a:effectRef idx="0"/>
          <a:fontRef idx="minor"/>
        </p:style>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p:spPr>
        <p:txBody>
          <a:bodyPr lIns="0" rIns="0" tIns="0" bIns="0" anchor="ctr"/>
          <a:p>
            <a:endParaRPr b="0" lang="en-US" sz="1400" spc="-1" strike="noStrike">
              <a:solidFill>
                <a:srgbClr val="000000"/>
              </a:solidFill>
              <a:latin typeface="Arial"/>
            </a:endParaRPr>
          </a:p>
        </p:txBody>
      </p:sp>
      <p:sp>
        <p:nvSpPr>
          <p:cNvPr id="2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3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p>
            <a:endParaRPr b="0" lang="en-US" sz="1400" spc="-1" strike="noStrike">
              <a:solidFill>
                <a:srgbClr val="000000"/>
              </a:solidFill>
              <a:latin typeface="Arial"/>
            </a:endParaRPr>
          </a:p>
        </p:txBody>
      </p:sp>
      <p:sp>
        <p:nvSpPr>
          <p:cNvPr id="3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3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3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3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440" cy="1144800"/>
          </a:xfrm>
          <a:prstGeom prst="rect">
            <a:avLst/>
          </a:prstGeom>
        </p:spPr>
        <p:txBody>
          <a:bodyPr lIns="0" rIns="0" tIns="0" bIns="0" anchor="ctr"/>
          <a:p>
            <a:endParaRPr b="0" lang="en-US" sz="1400" spc="-1" strike="noStrike">
              <a:solidFill>
                <a:srgbClr val="000000"/>
              </a:solidFill>
              <a:latin typeface="Arial"/>
            </a:endParaRPr>
          </a:p>
        </p:txBody>
      </p:sp>
      <p:sp>
        <p:nvSpPr>
          <p:cNvPr id="3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3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3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4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4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4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rIns="0" tIns="0" bIns="0" anchor="ctr"/>
          <a:p>
            <a:endParaRPr b="0" lang="en-US" sz="1400" spc="-1" strike="noStrike">
              <a:solidFill>
                <a:srgbClr val="000000"/>
              </a:solidFill>
              <a:latin typeface="Arial"/>
            </a:endParaRPr>
          </a:p>
        </p:txBody>
      </p:sp>
      <p:sp>
        <p:nvSpPr>
          <p:cNvPr id="49"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rIns="0" tIns="0" bIns="0" anchor="ctr"/>
          <a:p>
            <a:endParaRPr b="0" lang="en-US" sz="1400" spc="-1" strike="noStrike">
              <a:solidFill>
                <a:srgbClr val="000000"/>
              </a:solidFill>
              <a:latin typeface="Arial"/>
            </a:endParaRPr>
          </a:p>
        </p:txBody>
      </p:sp>
      <p:sp>
        <p:nvSpPr>
          <p:cNvPr id="5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p:spPr>
        <p:txBody>
          <a:bodyPr lIns="0" rIns="0" tIns="0" bIns="0" anchor="ctr"/>
          <a:p>
            <a:endParaRPr b="0" lang="en-US" sz="1400" spc="-1" strike="noStrike">
              <a:solidFill>
                <a:srgbClr val="000000"/>
              </a:solidFill>
              <a:latin typeface="Arial"/>
            </a:endParaRPr>
          </a:p>
        </p:txBody>
      </p:sp>
      <p:sp>
        <p:nvSpPr>
          <p:cNvPr id="5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1400" spc="-1" strike="noStrike">
              <a:solidFill>
                <a:srgbClr val="000000"/>
              </a:solidFill>
              <a:latin typeface="Arial"/>
            </a:endParaRPr>
          </a:p>
        </p:txBody>
      </p:sp>
      <p:sp>
        <p:nvSpPr>
          <p:cNvPr id="5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rIns="0" tIns="0" bIns="0" anchor="ctr"/>
          <a:p>
            <a:endParaRPr b="0" lang="en-US"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p>
            <a:endParaRPr b="0" lang="en-US" sz="1400" spc="-1" strike="noStrike">
              <a:solidFill>
                <a:srgbClr val="000000"/>
              </a:solidFill>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5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1400" spc="-1" strike="noStrike">
              <a:solidFill>
                <a:srgbClr val="000000"/>
              </a:solidFill>
              <a:latin typeface="Arial"/>
            </a:endParaRPr>
          </a:p>
        </p:txBody>
      </p:sp>
      <p:sp>
        <p:nvSpPr>
          <p:cNvPr id="6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p>
            <a:endParaRPr b="0" lang="en-US" sz="1400" spc="-1" strike="noStrike">
              <a:solidFill>
                <a:srgbClr val="000000"/>
              </a:solidFill>
              <a:latin typeface="Arial"/>
            </a:endParaRPr>
          </a:p>
        </p:txBody>
      </p:sp>
      <p:sp>
        <p:nvSpPr>
          <p:cNvPr id="8"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p>
            <a:endParaRPr b="0" lang="en-US" sz="1400" spc="-1" strike="noStrike">
              <a:solidFill>
                <a:srgbClr val="000000"/>
              </a:solidFill>
              <a:latin typeface="Arial"/>
            </a:endParaRPr>
          </a:p>
        </p:txBody>
      </p:sp>
      <p:sp>
        <p:nvSpPr>
          <p:cNvPr id="6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1400" spc="-1" strike="noStrike">
              <a:solidFill>
                <a:srgbClr val="000000"/>
              </a:solidFill>
              <a:latin typeface="Arial"/>
            </a:endParaRPr>
          </a:p>
        </p:txBody>
      </p:sp>
      <p:sp>
        <p:nvSpPr>
          <p:cNvPr id="6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6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p>
            <a:endParaRPr b="0" lang="en-US" sz="1400" spc="-1" strike="noStrike">
              <a:solidFill>
                <a:srgbClr val="000000"/>
              </a:solidFill>
              <a:latin typeface="Arial"/>
            </a:endParaRPr>
          </a:p>
        </p:txBody>
      </p:sp>
      <p:sp>
        <p:nvSpPr>
          <p:cNvPr id="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6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6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p>
            <a:endParaRPr b="0" lang="en-US" sz="1400" spc="-1" strike="noStrike">
              <a:solidFill>
                <a:srgbClr val="000000"/>
              </a:solidFill>
              <a:latin typeface="Arial"/>
            </a:endParaRPr>
          </a:p>
        </p:txBody>
      </p:sp>
      <p:sp>
        <p:nvSpPr>
          <p:cNvPr id="7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7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p:spPr>
        <p:txBody>
          <a:bodyPr lIns="0" rIns="0" tIns="0" bIns="0" anchor="ctr"/>
          <a:p>
            <a:endParaRPr b="0" lang="en-US" sz="1400" spc="-1" strike="noStrike">
              <a:solidFill>
                <a:srgbClr val="000000"/>
              </a:solidFill>
              <a:latin typeface="Arial"/>
            </a:endParaRPr>
          </a:p>
        </p:txBody>
      </p:sp>
      <p:sp>
        <p:nvSpPr>
          <p:cNvPr id="7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7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7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7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p:spPr>
        <p:txBody>
          <a:bodyPr lIns="0" rIns="0" tIns="0" bIns="0" anchor="ctr"/>
          <a:p>
            <a:endParaRPr b="0" lang="en-US" sz="1400" spc="-1" strike="noStrike">
              <a:solidFill>
                <a:srgbClr val="000000"/>
              </a:solidFill>
              <a:latin typeface="Arial"/>
            </a:endParaRPr>
          </a:p>
        </p:txBody>
      </p:sp>
      <p:sp>
        <p:nvSpPr>
          <p:cNvPr id="7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7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8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8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8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8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p:spPr>
        <p:txBody>
          <a:bodyPr lIns="0" rIns="0" tIns="0" bIns="0" anchor="ctr"/>
          <a:p>
            <a:endParaRPr b="0" lang="en-US" sz="1400" spc="-1" strike="noStrike">
              <a:solidFill>
                <a:srgbClr val="000000"/>
              </a:solidFill>
              <a:latin typeface="Arial"/>
            </a:endParaRPr>
          </a:p>
        </p:txBody>
      </p:sp>
      <p:sp>
        <p:nvSpPr>
          <p:cNvPr id="90"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rIns="0" tIns="0" bIns="0" anchor="ctr"/>
          <a:p>
            <a:endParaRPr b="0" lang="en-US" sz="1400" spc="-1" strike="noStrike">
              <a:solidFill>
                <a:srgbClr val="000000"/>
              </a:solidFill>
              <a:latin typeface="Arial"/>
            </a:endParaRPr>
          </a:p>
        </p:txBody>
      </p:sp>
      <p:sp>
        <p:nvSpPr>
          <p:cNvPr id="92"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609480" y="273600"/>
            <a:ext cx="10972440" cy="1144800"/>
          </a:xfrm>
          <a:prstGeom prst="rect">
            <a:avLst/>
          </a:prstGeom>
        </p:spPr>
        <p:txBody>
          <a:bodyPr lIns="0" rIns="0" tIns="0" bIns="0" anchor="ctr"/>
          <a:p>
            <a:endParaRPr b="0" lang="en-US" sz="1400" spc="-1" strike="noStrike">
              <a:solidFill>
                <a:srgbClr val="000000"/>
              </a:solidFill>
              <a:latin typeface="Arial"/>
            </a:endParaRPr>
          </a:p>
        </p:txBody>
      </p:sp>
      <p:sp>
        <p:nvSpPr>
          <p:cNvPr id="9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1400" spc="-1" strike="noStrike">
              <a:solidFill>
                <a:srgbClr val="000000"/>
              </a:solidFill>
              <a:latin typeface="Arial"/>
            </a:endParaRPr>
          </a:p>
        </p:txBody>
      </p:sp>
      <p:sp>
        <p:nvSpPr>
          <p:cNvPr id="9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p:spPr>
        <p:txBody>
          <a:bodyPr lIns="0" rIns="0" tIns="0" bIns="0" anchor="ctr"/>
          <a:p>
            <a:endParaRPr b="0" lang="en-US"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p>
            <a:endParaRPr b="0" lang="en-US" sz="1400" spc="-1" strike="noStrike">
              <a:solidFill>
                <a:srgbClr val="000000"/>
              </a:solidFill>
              <a:latin typeface="Arial"/>
            </a:endParaRPr>
          </a:p>
        </p:txBody>
      </p:sp>
      <p:sp>
        <p:nvSpPr>
          <p:cNvPr id="1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7"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440" cy="1144800"/>
          </a:xfrm>
          <a:prstGeom prst="rect">
            <a:avLst/>
          </a:prstGeom>
        </p:spPr>
        <p:txBody>
          <a:bodyPr lIns="0" rIns="0" tIns="0" bIns="0" anchor="ctr"/>
          <a:p>
            <a:endParaRPr b="0" lang="en-US" sz="1400" spc="-1" strike="noStrike">
              <a:solidFill>
                <a:srgbClr val="000000"/>
              </a:solidFill>
              <a:latin typeface="Arial"/>
            </a:endParaRPr>
          </a:p>
        </p:txBody>
      </p:sp>
      <p:sp>
        <p:nvSpPr>
          <p:cNvPr id="9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0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1400" spc="-1" strike="noStrike">
              <a:solidFill>
                <a:srgbClr val="000000"/>
              </a:solidFill>
              <a:latin typeface="Arial"/>
            </a:endParaRPr>
          </a:p>
        </p:txBody>
      </p:sp>
      <p:sp>
        <p:nvSpPr>
          <p:cNvPr id="10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rIns="0" tIns="0" bIns="0" anchor="ctr"/>
          <a:p>
            <a:endParaRPr b="0" lang="en-US" sz="1400" spc="-1" strike="noStrike">
              <a:solidFill>
                <a:srgbClr val="000000"/>
              </a:solidFill>
              <a:latin typeface="Arial"/>
            </a:endParaRPr>
          </a:p>
        </p:txBody>
      </p:sp>
      <p:sp>
        <p:nvSpPr>
          <p:cNvPr id="10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1400" spc="-1" strike="noStrike">
              <a:solidFill>
                <a:srgbClr val="000000"/>
              </a:solidFill>
              <a:latin typeface="Arial"/>
            </a:endParaRPr>
          </a:p>
        </p:txBody>
      </p:sp>
      <p:sp>
        <p:nvSpPr>
          <p:cNvPr id="10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05"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p:spPr>
        <p:txBody>
          <a:bodyPr lIns="0" rIns="0" tIns="0" bIns="0" anchor="ctr"/>
          <a:p>
            <a:endParaRPr b="0" lang="en-US" sz="1400" spc="-1" strike="noStrike">
              <a:solidFill>
                <a:srgbClr val="000000"/>
              </a:solidFill>
              <a:latin typeface="Arial"/>
            </a:endParaRPr>
          </a:p>
        </p:txBody>
      </p:sp>
      <p:sp>
        <p:nvSpPr>
          <p:cNvPr id="10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0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09"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609480" y="273600"/>
            <a:ext cx="10972440" cy="1144800"/>
          </a:xfrm>
          <a:prstGeom prst="rect">
            <a:avLst/>
          </a:prstGeom>
        </p:spPr>
        <p:txBody>
          <a:bodyPr lIns="0" rIns="0" tIns="0" bIns="0" anchor="ctr"/>
          <a:p>
            <a:endParaRPr b="0" lang="en-US" sz="1400" spc="-1" strike="noStrike">
              <a:solidFill>
                <a:srgbClr val="000000"/>
              </a:solidFill>
              <a:latin typeface="Arial"/>
            </a:endParaRPr>
          </a:p>
        </p:txBody>
      </p:sp>
      <p:sp>
        <p:nvSpPr>
          <p:cNvPr id="111"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12"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609480" y="273600"/>
            <a:ext cx="10972440" cy="1144800"/>
          </a:xfrm>
          <a:prstGeom prst="rect">
            <a:avLst/>
          </a:prstGeom>
        </p:spPr>
        <p:txBody>
          <a:bodyPr lIns="0" rIns="0" tIns="0" bIns="0" anchor="ctr"/>
          <a:p>
            <a:endParaRPr b="0" lang="en-US" sz="1400" spc="-1" strike="noStrike">
              <a:solidFill>
                <a:srgbClr val="000000"/>
              </a:solidFill>
              <a:latin typeface="Arial"/>
            </a:endParaRPr>
          </a:p>
        </p:txBody>
      </p:sp>
      <p:sp>
        <p:nvSpPr>
          <p:cNvPr id="11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1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1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17"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p:spPr>
        <p:txBody>
          <a:bodyPr lIns="0" rIns="0" tIns="0" bIns="0" anchor="ctr"/>
          <a:p>
            <a:endParaRPr b="0" lang="en-US" sz="1400" spc="-1" strike="noStrike">
              <a:solidFill>
                <a:srgbClr val="000000"/>
              </a:solidFill>
              <a:latin typeface="Arial"/>
            </a:endParaRPr>
          </a:p>
        </p:txBody>
      </p:sp>
      <p:sp>
        <p:nvSpPr>
          <p:cNvPr id="119"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20"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21"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22"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23"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24"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p>
            <a:endParaRPr b="0" lang="en-US" sz="1400" spc="-1" strike="noStrike">
              <a:solidFill>
                <a:srgbClr val="000000"/>
              </a:solidFill>
              <a:latin typeface="Arial"/>
            </a:endParaRPr>
          </a:p>
        </p:txBody>
      </p:sp>
      <p:sp>
        <p:nvSpPr>
          <p:cNvPr id="1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1400" spc="-1" strike="noStrike">
              <a:solidFill>
                <a:srgbClr val="000000"/>
              </a:solidFill>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p>
            <a:endParaRPr b="0" lang="en-US"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rIns="0" tIns="0" bIns="0" anchor="ctr"/>
          <a:p>
            <a:endParaRPr b="0" lang="en-US" sz="1400" spc="-1" strike="noStrike">
              <a:solidFill>
                <a:srgbClr val="000000"/>
              </a:solidFill>
              <a:latin typeface="Arial"/>
            </a:endParaRPr>
          </a:p>
        </p:txBody>
      </p:sp>
      <p:sp>
        <p:nvSpPr>
          <p:cNvPr id="1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1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1400" spc="-1" strike="noStrike">
              <a:solidFill>
                <a:srgbClr val="000000"/>
              </a:solidFill>
              <a:latin typeface="Arial"/>
            </a:endParaRPr>
          </a:p>
        </p:txBody>
      </p:sp>
      <p:sp>
        <p:nvSpPr>
          <p:cNvPr id="1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p:spPr>
        <p:txBody>
          <a:bodyPr lIns="0" rIns="0" tIns="0" bIns="0" anchor="ctr"/>
          <a:p>
            <a:endParaRPr b="0" lang="en-US" sz="1400" spc="-1" strike="noStrike">
              <a:solidFill>
                <a:srgbClr val="000000"/>
              </a:solidFill>
              <a:latin typeface="Arial"/>
            </a:endParaRPr>
          </a:p>
        </p:txBody>
      </p:sp>
      <p:sp>
        <p:nvSpPr>
          <p:cNvPr id="2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1400" spc="-1" strike="noStrike">
              <a:solidFill>
                <a:srgbClr val="000000"/>
              </a:solidFill>
              <a:latin typeface="Arial"/>
            </a:endParaRPr>
          </a:p>
        </p:txBody>
      </p:sp>
      <p:sp>
        <p:nvSpPr>
          <p:cNvPr id="2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2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p:spPr>
        <p:txBody>
          <a:bodyPr lIns="0" rIns="0" tIns="0" bIns="0" anchor="ctr"/>
          <a:p>
            <a:endParaRPr b="0" lang="en-US" sz="1400" spc="-1" strike="noStrike">
              <a:solidFill>
                <a:srgbClr val="000000"/>
              </a:solidFill>
              <a:latin typeface="Arial"/>
            </a:endParaRPr>
          </a:p>
        </p:txBody>
      </p:sp>
      <p:sp>
        <p:nvSpPr>
          <p:cNvPr id="2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2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1400" spc="-1" strike="noStrike">
              <a:solidFill>
                <a:srgbClr val="000000"/>
              </a:solidFill>
              <a:latin typeface="Arial"/>
            </a:endParaRPr>
          </a:p>
        </p:txBody>
      </p:sp>
      <p:sp>
        <p:nvSpPr>
          <p:cNvPr id="2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4.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83240" y="6579000"/>
            <a:ext cx="1521720" cy="182160"/>
          </a:xfrm>
          <a:prstGeom prst="rect">
            <a:avLst/>
          </a:prstGeom>
          <a:noFill/>
          <a:ln>
            <a:noFill/>
          </a:ln>
        </p:spPr>
        <p:style>
          <a:lnRef idx="0"/>
          <a:fillRef idx="0"/>
          <a:effectRef idx="0"/>
          <a:fontRef idx="minor"/>
        </p:style>
        <p:txBody>
          <a:bodyPr lIns="0" rIns="0" tIns="0" bIns="0"/>
          <a:p>
            <a:pPr>
              <a:lnSpc>
                <a:spcPct val="100000"/>
              </a:lnSpc>
            </a:pPr>
            <a:r>
              <a:rPr b="0" lang="en-US" sz="600" spc="-1" strike="noStrike">
                <a:solidFill>
                  <a:srgbClr val="000000"/>
                </a:solidFill>
                <a:latin typeface="Arial"/>
                <a:ea typeface="Arial"/>
              </a:rPr>
              <a:t>© 2020 Raytheon Technologies</a:t>
            </a:r>
            <a:br/>
            <a:r>
              <a:rPr b="0" lang="en-US" sz="600" spc="-1" strike="noStrike">
                <a:solidFill>
                  <a:srgbClr val="000000"/>
                </a:solidFill>
                <a:latin typeface="Arial"/>
                <a:ea typeface="Arial"/>
              </a:rPr>
              <a:t>All rights reserved</a:t>
            </a:r>
            <a:endParaRPr b="0" lang="en-US" sz="600" spc="-1" strike="noStrike">
              <a:latin typeface="Arial"/>
            </a:endParaRPr>
          </a:p>
        </p:txBody>
      </p:sp>
      <p:sp>
        <p:nvSpPr>
          <p:cNvPr id="1" name="CustomShape 2"/>
          <p:cNvSpPr/>
          <p:nvPr/>
        </p:nvSpPr>
        <p:spPr>
          <a:xfrm flipH="1">
            <a:off x="12487680" y="5952240"/>
            <a:ext cx="2630520" cy="438480"/>
          </a:xfrm>
          <a:prstGeom prst="homePlate">
            <a:avLst>
              <a:gd name="adj" fmla="val 50000"/>
            </a:avLst>
          </a:prstGeom>
          <a:solidFill>
            <a:srgbClr val="f2f2f2"/>
          </a:solidFill>
          <a:ln w="9360">
            <a:solidFill>
              <a:schemeClr val="lt1"/>
            </a:solidFill>
            <a:round/>
          </a:ln>
        </p:spPr>
        <p:style>
          <a:lnRef idx="0"/>
          <a:fillRef idx="0"/>
          <a:effectRef idx="0"/>
          <a:fontRef idx="minor"/>
        </p:style>
        <p:txBody>
          <a:bodyPr lIns="90000" rIns="90000" tIns="45000" bIns="45000" anchor="ctr"/>
          <a:p>
            <a:pPr>
              <a:lnSpc>
                <a:spcPct val="90000"/>
              </a:lnSpc>
            </a:pPr>
            <a:r>
              <a:rPr b="0" lang="en-US" sz="800" spc="-1" strike="noStrike">
                <a:solidFill>
                  <a:srgbClr val="000000"/>
                </a:solidFill>
                <a:latin typeface="Arial"/>
                <a:ea typeface="Arial"/>
              </a:rPr>
              <a:t>Text or image elements are not permitted below the copyright or takeaway bar on any slide to allow this white space for required document markings.</a:t>
            </a:r>
            <a:endParaRPr b="0" lang="en-US" sz="800" spc="-1" strike="noStrike">
              <a:latin typeface="Arial"/>
            </a:endParaRPr>
          </a:p>
        </p:txBody>
      </p:sp>
      <p:sp>
        <p:nvSpPr>
          <p:cNvPr id="2" name="CustomShape 3"/>
          <p:cNvSpPr/>
          <p:nvPr/>
        </p:nvSpPr>
        <p:spPr>
          <a:xfrm>
            <a:off x="4964040" y="6957000"/>
            <a:ext cx="2262600" cy="90720"/>
          </a:xfrm>
          <a:prstGeom prst="rect">
            <a:avLst/>
          </a:prstGeom>
          <a:solidFill>
            <a:srgbClr val="e6e6e6"/>
          </a:solidFill>
          <a:ln>
            <a:noFill/>
          </a:ln>
        </p:spPr>
        <p:style>
          <a:lnRef idx="0"/>
          <a:fillRef idx="0"/>
          <a:effectRef idx="0"/>
          <a:fontRef idx="minor"/>
        </p:style>
      </p:sp>
      <p:pic>
        <p:nvPicPr>
          <p:cNvPr id="3" name="Google Shape;13;p1" descr=""/>
          <p:cNvPicPr/>
          <p:nvPr/>
        </p:nvPicPr>
        <p:blipFill>
          <a:blip r:embed="rId2"/>
          <a:stretch/>
        </p:blipFill>
        <p:spPr>
          <a:xfrm>
            <a:off x="-9720" y="0"/>
            <a:ext cx="12200040" cy="3997800"/>
          </a:xfrm>
          <a:prstGeom prst="rect">
            <a:avLst/>
          </a:prstGeom>
          <a:ln>
            <a:noFill/>
          </a:ln>
        </p:spPr>
      </p:pic>
      <p:pic>
        <p:nvPicPr>
          <p:cNvPr id="4" name="Google Shape;14;p1" descr=""/>
          <p:cNvPicPr/>
          <p:nvPr/>
        </p:nvPicPr>
        <p:blipFill>
          <a:blip r:embed="rId3"/>
          <a:stretch/>
        </p:blipFill>
        <p:spPr>
          <a:xfrm>
            <a:off x="685800" y="4718520"/>
            <a:ext cx="4079880" cy="1024920"/>
          </a:xfrm>
          <a:prstGeom prst="rect">
            <a:avLst/>
          </a:prstGeom>
          <a:ln>
            <a:noFill/>
          </a:ln>
        </p:spPr>
      </p:pic>
      <p:sp>
        <p:nvSpPr>
          <p:cNvPr id="5" name="PlaceHolder 4"/>
          <p:cNvSpPr>
            <a:spLocks noGrp="1"/>
          </p:cNvSpPr>
          <p:nvPr>
            <p:ph type="title"/>
          </p:nvPr>
        </p:nvSpPr>
        <p:spPr>
          <a:xfrm>
            <a:off x="609480" y="273600"/>
            <a:ext cx="10972440" cy="1144800"/>
          </a:xfrm>
          <a:prstGeom prst="rect">
            <a:avLst/>
          </a:prstGeom>
        </p:spPr>
        <p:txBody>
          <a:bodyPr lIns="0" rIns="0" tIns="0" bIns="0" anchor="ct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6"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 name="CustomShape 1"/>
          <p:cNvSpPr/>
          <p:nvPr/>
        </p:nvSpPr>
        <p:spPr>
          <a:xfrm flipH="1">
            <a:off x="12487680" y="5952240"/>
            <a:ext cx="2630520" cy="438480"/>
          </a:xfrm>
          <a:prstGeom prst="homePlate">
            <a:avLst>
              <a:gd name="adj" fmla="val 50000"/>
            </a:avLst>
          </a:prstGeom>
          <a:solidFill>
            <a:srgbClr val="f2f2f2"/>
          </a:solidFill>
          <a:ln w="9360">
            <a:solidFill>
              <a:schemeClr val="lt1"/>
            </a:solidFill>
            <a:round/>
          </a:ln>
        </p:spPr>
        <p:style>
          <a:lnRef idx="0"/>
          <a:fillRef idx="0"/>
          <a:effectRef idx="0"/>
          <a:fontRef idx="minor"/>
        </p:style>
        <p:txBody>
          <a:bodyPr lIns="90000" rIns="90000" tIns="45000" bIns="45000" anchor="ctr"/>
          <a:p>
            <a:pPr>
              <a:lnSpc>
                <a:spcPct val="90000"/>
              </a:lnSpc>
            </a:pPr>
            <a:r>
              <a:rPr b="0" lang="en-US" sz="800" spc="-1" strike="noStrike">
                <a:solidFill>
                  <a:srgbClr val="000000"/>
                </a:solidFill>
                <a:latin typeface="Arial"/>
                <a:ea typeface="Arial"/>
              </a:rPr>
              <a:t>Text or image elements are not permitted below the copyright or takeaway bar on any slide to allow this white space for required document markings.</a:t>
            </a:r>
            <a:endParaRPr b="0" lang="en-US" sz="800" spc="-1" strike="noStrike">
              <a:latin typeface="Arial"/>
            </a:endParaRPr>
          </a:p>
        </p:txBody>
      </p:sp>
      <p:pic>
        <p:nvPicPr>
          <p:cNvPr id="44" name="Google Shape;67;p14" descr=""/>
          <p:cNvPicPr/>
          <p:nvPr/>
        </p:nvPicPr>
        <p:blipFill>
          <a:blip r:embed="rId2"/>
          <a:stretch/>
        </p:blipFill>
        <p:spPr>
          <a:xfrm>
            <a:off x="332640" y="6353280"/>
            <a:ext cx="1304280" cy="325080"/>
          </a:xfrm>
          <a:prstGeom prst="rect">
            <a:avLst/>
          </a:prstGeom>
          <a:ln>
            <a:noFill/>
          </a:ln>
        </p:spPr>
      </p:pic>
      <p:sp>
        <p:nvSpPr>
          <p:cNvPr id="45" name="CustomShape 2"/>
          <p:cNvSpPr/>
          <p:nvPr/>
        </p:nvSpPr>
        <p:spPr>
          <a:xfrm>
            <a:off x="694800" y="126000"/>
            <a:ext cx="10820160" cy="360"/>
          </a:xfrm>
          <a:custGeom>
            <a:avLst/>
            <a:gdLst/>
            <a:ahLst/>
            <a:rect l="l" t="t" r="r" b="b"/>
            <a:pathLst>
              <a:path w="21600" h="21600">
                <a:moveTo>
                  <a:pt x="0" y="0"/>
                </a:moveTo>
                <a:lnTo>
                  <a:pt x="21600" y="21600"/>
                </a:lnTo>
              </a:path>
            </a:pathLst>
          </a:custGeom>
          <a:noFill/>
          <a:ln w="254160">
            <a:solidFill>
              <a:srgbClr val="ce1126"/>
            </a:solidFill>
            <a:round/>
          </a:ln>
        </p:spPr>
        <p:style>
          <a:lnRef idx="0"/>
          <a:fillRef idx="0"/>
          <a:effectRef idx="0"/>
          <a:fontRef idx="minor"/>
        </p:style>
      </p:sp>
      <p:sp>
        <p:nvSpPr>
          <p:cNvPr id="46" name="PlaceHolder 3"/>
          <p:cNvSpPr>
            <a:spLocks noGrp="1"/>
          </p:cNvSpPr>
          <p:nvPr>
            <p:ph type="title"/>
          </p:nvPr>
        </p:nvSpPr>
        <p:spPr>
          <a:xfrm>
            <a:off x="609480" y="273600"/>
            <a:ext cx="10972440" cy="1144800"/>
          </a:xfrm>
          <a:prstGeom prst="rect">
            <a:avLst/>
          </a:prstGeom>
        </p:spPr>
        <p:txBody>
          <a:bodyPr lIns="0" rIns="0" tIns="0" bIns="0" anchor="ct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47" name="PlaceHolder 4"/>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4" name="CustomShape 1"/>
          <p:cNvSpPr/>
          <p:nvPr/>
        </p:nvSpPr>
        <p:spPr>
          <a:xfrm flipH="1">
            <a:off x="12487680" y="5952240"/>
            <a:ext cx="2630520" cy="438480"/>
          </a:xfrm>
          <a:prstGeom prst="homePlate">
            <a:avLst>
              <a:gd name="adj" fmla="val 50000"/>
            </a:avLst>
          </a:prstGeom>
          <a:solidFill>
            <a:srgbClr val="f2f2f2"/>
          </a:solidFill>
          <a:ln w="28440">
            <a:solidFill>
              <a:schemeClr val="lt1"/>
            </a:solidFill>
            <a:round/>
          </a:ln>
        </p:spPr>
        <p:style>
          <a:lnRef idx="0"/>
          <a:fillRef idx="0"/>
          <a:effectRef idx="0"/>
          <a:fontRef idx="minor"/>
        </p:style>
        <p:txBody>
          <a:bodyPr lIns="90000" rIns="90000" tIns="45000" bIns="45000" anchor="ctr"/>
          <a:p>
            <a:pPr>
              <a:lnSpc>
                <a:spcPct val="90000"/>
              </a:lnSpc>
            </a:pPr>
            <a:r>
              <a:rPr b="0" lang="en-US" sz="800" spc="-1" strike="noStrike">
                <a:solidFill>
                  <a:srgbClr val="000000"/>
                </a:solidFill>
                <a:latin typeface="Arial"/>
                <a:ea typeface="Arial"/>
              </a:rPr>
              <a:t>Text or image elements are not permitted below the copyright or takeaway bar on any slide to allow this white space for required document markings.</a:t>
            </a:r>
            <a:endParaRPr b="0" lang="en-US" sz="800" spc="-1" strike="noStrike">
              <a:latin typeface="Arial"/>
            </a:endParaRPr>
          </a:p>
        </p:txBody>
      </p:sp>
      <p:pic>
        <p:nvPicPr>
          <p:cNvPr id="85" name="Google Shape;121;p27" descr=""/>
          <p:cNvPicPr/>
          <p:nvPr/>
        </p:nvPicPr>
        <p:blipFill>
          <a:blip r:embed="rId2"/>
          <a:stretch/>
        </p:blipFill>
        <p:spPr>
          <a:xfrm>
            <a:off x="332640" y="6353280"/>
            <a:ext cx="1304280" cy="325080"/>
          </a:xfrm>
          <a:prstGeom prst="rect">
            <a:avLst/>
          </a:prstGeom>
          <a:ln>
            <a:noFill/>
          </a:ln>
        </p:spPr>
      </p:pic>
      <p:sp>
        <p:nvSpPr>
          <p:cNvPr id="86" name="CustomShape 2"/>
          <p:cNvSpPr/>
          <p:nvPr/>
        </p:nvSpPr>
        <p:spPr>
          <a:xfrm flipH="1" rot="10800000">
            <a:off x="11504520" y="4127040"/>
            <a:ext cx="10819080" cy="10440"/>
          </a:xfrm>
          <a:custGeom>
            <a:avLst/>
            <a:gdLst/>
            <a:ahLst/>
            <a:rect l="l" t="t" r="r" b="b"/>
            <a:pathLst>
              <a:path w="21600" h="21600">
                <a:moveTo>
                  <a:pt x="0" y="0"/>
                </a:moveTo>
                <a:lnTo>
                  <a:pt x="21600" y="21600"/>
                </a:lnTo>
              </a:path>
            </a:pathLst>
          </a:custGeom>
          <a:noFill/>
          <a:ln w="127080">
            <a:solidFill>
              <a:srgbClr val="ce1126"/>
            </a:solidFill>
            <a:round/>
          </a:ln>
        </p:spPr>
        <p:style>
          <a:lnRef idx="0"/>
          <a:fillRef idx="0"/>
          <a:effectRef idx="0"/>
          <a:fontRef idx="minor"/>
        </p:style>
      </p:sp>
      <p:sp>
        <p:nvSpPr>
          <p:cNvPr id="87" name="PlaceHolder 3"/>
          <p:cNvSpPr>
            <a:spLocks noGrp="1"/>
          </p:cNvSpPr>
          <p:nvPr>
            <p:ph type="title"/>
          </p:nvPr>
        </p:nvSpPr>
        <p:spPr>
          <a:xfrm>
            <a:off x="609480" y="273600"/>
            <a:ext cx="10972440" cy="1144800"/>
          </a:xfrm>
          <a:prstGeom prst="rect">
            <a:avLst/>
          </a:prstGeom>
        </p:spPr>
        <p:txBody>
          <a:bodyPr lIns="0" rIns="0" tIns="0" bIns="0" anchor="ct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88" name="PlaceHolder 4"/>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3.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slideLayout" Target="../slideLayouts/slideLayout13.xml"/><Relationship Id="rId8"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25.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hyperlink" Target="https://github.com/ethereum/EIPs/issues/225" TargetMode="External"/><Relationship Id="rId2" Type="http://schemas.openxmlformats.org/officeDocument/2006/relationships/image" Target="../media/image10.png"/><Relationship Id="rId3" Type="http://schemas.openxmlformats.org/officeDocument/2006/relationships/slideLayout" Target="../slideLayouts/slideLayout13.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CustomShape 1"/>
          <p:cNvSpPr/>
          <p:nvPr/>
        </p:nvSpPr>
        <p:spPr>
          <a:xfrm>
            <a:off x="6248520" y="5504400"/>
            <a:ext cx="1865520" cy="186120"/>
          </a:xfrm>
          <a:prstGeom prst="rect">
            <a:avLst/>
          </a:prstGeom>
          <a:noFill/>
          <a:ln>
            <a:noFill/>
          </a:ln>
        </p:spPr>
        <p:style>
          <a:lnRef idx="0"/>
          <a:fillRef idx="0"/>
          <a:effectRef idx="0"/>
          <a:fontRef idx="minor"/>
        </p:style>
        <p:txBody>
          <a:bodyPr lIns="0" rIns="0" tIns="0" bIns="0"/>
          <a:p>
            <a:pPr>
              <a:lnSpc>
                <a:spcPct val="90000"/>
              </a:lnSpc>
            </a:pPr>
            <a:r>
              <a:rPr b="0" lang="en-US" sz="1200" spc="-1" strike="noStrike">
                <a:solidFill>
                  <a:srgbClr val="000000"/>
                </a:solidFill>
                <a:latin typeface="Arial"/>
                <a:ea typeface="Arial"/>
              </a:rPr>
              <a:t>July 29, 2020</a:t>
            </a:r>
            <a:endParaRPr b="0" lang="en-US" sz="1200" spc="-1" strike="noStrike">
              <a:latin typeface="Arial"/>
            </a:endParaRPr>
          </a:p>
        </p:txBody>
      </p:sp>
      <p:sp>
        <p:nvSpPr>
          <p:cNvPr id="132" name="CustomShape 2"/>
          <p:cNvSpPr/>
          <p:nvPr/>
        </p:nvSpPr>
        <p:spPr>
          <a:xfrm>
            <a:off x="6141960" y="4359240"/>
            <a:ext cx="5256360" cy="813240"/>
          </a:xfrm>
          <a:prstGeom prst="rect">
            <a:avLst/>
          </a:prstGeom>
          <a:noFill/>
          <a:ln>
            <a:noFill/>
          </a:ln>
        </p:spPr>
        <p:style>
          <a:lnRef idx="0"/>
          <a:fillRef idx="0"/>
          <a:effectRef idx="0"/>
          <a:fontRef idx="minor"/>
        </p:style>
        <p:txBody>
          <a:bodyPr lIns="0" rIns="0" tIns="0" bIns="0"/>
          <a:p>
            <a:pPr>
              <a:lnSpc>
                <a:spcPct val="90000"/>
              </a:lnSpc>
            </a:pPr>
            <a:r>
              <a:rPr b="1" lang="en-US" sz="2500" spc="-1" strike="noStrike">
                <a:solidFill>
                  <a:srgbClr val="000000"/>
                </a:solidFill>
                <a:latin typeface="Arial"/>
                <a:ea typeface="Arial"/>
              </a:rPr>
              <a:t>Blockchain Technologies For Supply Chains Project Update</a:t>
            </a:r>
            <a:br/>
            <a:endParaRPr b="0" lang="en-US" sz="2500" spc="-1" strike="noStrike">
              <a:latin typeface="Arial"/>
            </a:endParaRPr>
          </a:p>
        </p:txBody>
      </p:sp>
      <p:sp>
        <p:nvSpPr>
          <p:cNvPr id="133" name="CustomShape 3"/>
          <p:cNvSpPr/>
          <p:nvPr/>
        </p:nvSpPr>
        <p:spPr>
          <a:xfrm>
            <a:off x="1425600" y="5815080"/>
            <a:ext cx="4659120" cy="226440"/>
          </a:xfrm>
          <a:prstGeom prst="rect">
            <a:avLst/>
          </a:prstGeom>
          <a:solidFill>
            <a:schemeClr val="lt1"/>
          </a:solidFill>
          <a:ln w="9360">
            <a:solidFill>
              <a:schemeClr val="dk1"/>
            </a:solidFill>
            <a:miter/>
          </a:ln>
        </p:spPr>
        <p:style>
          <a:lnRef idx="0"/>
          <a:fillRef idx="0"/>
          <a:effectRef idx="0"/>
          <a:fontRef idx="minor"/>
        </p:style>
        <p:txBody>
          <a:bodyPr lIns="90000" rIns="90000" tIns="45000" bIns="45000"/>
          <a:p>
            <a:pPr algn="just">
              <a:lnSpc>
                <a:spcPct val="100000"/>
              </a:lnSpc>
            </a:pPr>
            <a:r>
              <a:rPr b="1" lang="en-US" sz="900" spc="-1" strike="noStrike">
                <a:solidFill>
                  <a:srgbClr val="000000"/>
                </a:solidFill>
                <a:latin typeface="Arial"/>
                <a:ea typeface="Arial"/>
              </a:rPr>
              <a:t>This document contains no technical data subject to the EAR or the ITAR.</a:t>
            </a:r>
            <a:endParaRPr b="0" lang="en-US" sz="900" spc="-1" strike="noStrike">
              <a:latin typeface="Arial"/>
            </a:endParaRPr>
          </a:p>
        </p:txBody>
      </p:sp>
      <p:pic>
        <p:nvPicPr>
          <p:cNvPr id="134" name="Google Shape;180;p40" descr=""/>
          <p:cNvPicPr/>
          <p:nvPr/>
        </p:nvPicPr>
        <p:blipFill>
          <a:blip r:embed="rId1"/>
          <a:stretch/>
        </p:blipFill>
        <p:spPr>
          <a:xfrm>
            <a:off x="6141960" y="5654520"/>
            <a:ext cx="5927040" cy="1110960"/>
          </a:xfrm>
          <a:prstGeom prst="rect">
            <a:avLst/>
          </a:prstGeom>
          <a:ln>
            <a:noFill/>
          </a:ln>
        </p:spPr>
      </p:pic>
    </p:spTree>
  </p:cSld>
  <p:transition spd="med">
    <p:fade/>
  </p:transition>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CustomShape 1"/>
          <p:cNvSpPr/>
          <p:nvPr/>
        </p:nvSpPr>
        <p:spPr>
          <a:xfrm>
            <a:off x="10983240" y="6380280"/>
            <a:ext cx="530640" cy="363600"/>
          </a:xfrm>
          <a:prstGeom prst="rect">
            <a:avLst/>
          </a:prstGeom>
          <a:noFill/>
          <a:ln>
            <a:noFill/>
          </a:ln>
        </p:spPr>
        <p:style>
          <a:lnRef idx="0"/>
          <a:fillRef idx="0"/>
          <a:effectRef idx="0"/>
          <a:fontRef idx="minor"/>
        </p:style>
      </p:sp>
      <p:sp>
        <p:nvSpPr>
          <p:cNvPr id="192" name="CustomShape 2"/>
          <p:cNvSpPr/>
          <p:nvPr/>
        </p:nvSpPr>
        <p:spPr>
          <a:xfrm>
            <a:off x="576000" y="6591600"/>
            <a:ext cx="11047680" cy="2667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200" spc="-1" strike="noStrike">
                <a:solidFill>
                  <a:srgbClr val="000000"/>
                </a:solidFill>
                <a:latin typeface="Arial"/>
                <a:ea typeface="Arial"/>
              </a:rPr>
              <a:t>RTX PROPRIETARY – This page does not contain any export controlled technical data.</a:t>
            </a:r>
            <a:endParaRPr b="0" lang="en-US" sz="1200" spc="-1" strike="noStrike">
              <a:latin typeface="Arial"/>
            </a:endParaRPr>
          </a:p>
        </p:txBody>
      </p:sp>
      <p:sp>
        <p:nvSpPr>
          <p:cNvPr id="193" name="CustomShape 3"/>
          <p:cNvSpPr/>
          <p:nvPr/>
        </p:nvSpPr>
        <p:spPr>
          <a:xfrm>
            <a:off x="754200" y="415440"/>
            <a:ext cx="10694520" cy="675360"/>
          </a:xfrm>
          <a:prstGeom prst="rect">
            <a:avLst/>
          </a:prstGeom>
          <a:noFill/>
          <a:ln>
            <a:noFill/>
          </a:ln>
        </p:spPr>
        <p:style>
          <a:lnRef idx="0"/>
          <a:fillRef idx="0"/>
          <a:effectRef idx="0"/>
          <a:fontRef idx="minor"/>
        </p:style>
        <p:txBody>
          <a:bodyPr lIns="0" rIns="0" tIns="0" bIns="0"/>
          <a:p>
            <a:pPr>
              <a:lnSpc>
                <a:spcPct val="80000"/>
              </a:lnSpc>
            </a:pPr>
            <a:r>
              <a:rPr b="1" lang="en-US" sz="3700" spc="-1" strike="noStrike">
                <a:solidFill>
                  <a:srgbClr val="000000"/>
                </a:solidFill>
                <a:latin typeface="Arial"/>
                <a:ea typeface="Arial"/>
              </a:rPr>
              <a:t>Protocol 2: Practical Byzantine Fault Tolerance (PBFT)</a:t>
            </a:r>
            <a:endParaRPr b="0" lang="en-US" sz="3700" spc="-1" strike="noStrike">
              <a:latin typeface="Arial"/>
            </a:endParaRPr>
          </a:p>
        </p:txBody>
      </p:sp>
      <p:sp>
        <p:nvSpPr>
          <p:cNvPr id="194" name="CustomShape 4"/>
          <p:cNvSpPr/>
          <p:nvPr/>
        </p:nvSpPr>
        <p:spPr>
          <a:xfrm>
            <a:off x="754200" y="1552680"/>
            <a:ext cx="11061360" cy="265068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0000"/>
              </a:buClr>
              <a:buFont typeface="Arial"/>
              <a:buChar char="•"/>
            </a:pPr>
            <a:r>
              <a:rPr b="0" lang="en-US" sz="2400" spc="-1" strike="noStrike">
                <a:solidFill>
                  <a:srgbClr val="000000"/>
                </a:solidFill>
                <a:latin typeface="Arial"/>
                <a:ea typeface="Arial"/>
              </a:rPr>
              <a:t>Integrate Practical Byzantine Fault Tolerance (PBFT) with Blocksim</a:t>
            </a:r>
            <a:endParaRPr b="0" lang="en-US" sz="2400" spc="-1" strike="noStrike">
              <a:latin typeface="Arial"/>
            </a:endParaRPr>
          </a:p>
          <a:p>
            <a:pPr marL="285840" indent="-285480">
              <a:lnSpc>
                <a:spcPct val="100000"/>
              </a:lnSpc>
              <a:buClr>
                <a:srgbClr val="000000"/>
              </a:buClr>
              <a:buFont typeface="Arial"/>
              <a:buChar char="•"/>
            </a:pPr>
            <a:r>
              <a:rPr b="0" lang="en-US" sz="2400" spc="-1" strike="noStrike">
                <a:solidFill>
                  <a:srgbClr val="000000"/>
                </a:solidFill>
                <a:latin typeface="Arial"/>
                <a:ea typeface="Arial"/>
              </a:rPr>
              <a:t>Byzantine Faults correspond to misinformation/inconsistencies in the network data.</a:t>
            </a:r>
            <a:endParaRPr b="0" lang="en-US" sz="2400" spc="-1" strike="noStrike">
              <a:latin typeface="Arial"/>
            </a:endParaRPr>
          </a:p>
          <a:p>
            <a:pPr marL="285840" indent="-285480">
              <a:lnSpc>
                <a:spcPct val="100000"/>
              </a:lnSpc>
              <a:buClr>
                <a:srgbClr val="000000"/>
              </a:buClr>
              <a:buFont typeface="Arial"/>
              <a:buChar char="•"/>
            </a:pPr>
            <a:r>
              <a:rPr b="0" lang="en-US" sz="2400" spc="-1" strike="noStrike">
                <a:solidFill>
                  <a:srgbClr val="000000"/>
                </a:solidFill>
                <a:latin typeface="Arial"/>
                <a:ea typeface="Arial"/>
              </a:rPr>
              <a:t>PoA makes performance improvements (faster) at the cost of consistency guarantees that PBFT offers</a:t>
            </a:r>
            <a:endParaRPr b="0" lang="en-US" sz="2400" spc="-1" strike="noStrike">
              <a:latin typeface="Arial"/>
            </a:endParaRPr>
          </a:p>
          <a:p>
            <a:pPr marL="285840" indent="-285480">
              <a:lnSpc>
                <a:spcPct val="100000"/>
              </a:lnSpc>
              <a:buClr>
                <a:srgbClr val="000000"/>
              </a:buClr>
              <a:buFont typeface="Arial"/>
              <a:buChar char="•"/>
            </a:pPr>
            <a:r>
              <a:rPr b="0" lang="en-US" sz="2400" spc="-1" strike="noStrike">
                <a:solidFill>
                  <a:srgbClr val="000000"/>
                </a:solidFill>
                <a:latin typeface="Arial"/>
                <a:ea typeface="Arial"/>
              </a:rPr>
              <a:t>At the core of PBFT is a information replication step for asynchronous settings</a:t>
            </a:r>
            <a:endParaRPr b="0" lang="en-US" sz="2400" spc="-1" strike="noStrike">
              <a:latin typeface="Arial"/>
            </a:endParaRPr>
          </a:p>
          <a:p>
            <a:pPr>
              <a:lnSpc>
                <a:spcPct val="100000"/>
              </a:lnSpc>
            </a:pPr>
            <a:endParaRPr b="0" lang="en-US" sz="2400" spc="-1" strike="noStrike">
              <a:latin typeface="Arial"/>
            </a:endParaRPr>
          </a:p>
        </p:txBody>
      </p:sp>
      <p:pic>
        <p:nvPicPr>
          <p:cNvPr id="195" name="Google Shape;111;p20" descr=""/>
          <p:cNvPicPr/>
          <p:nvPr/>
        </p:nvPicPr>
        <p:blipFill>
          <a:blip r:embed="rId1"/>
          <a:stretch/>
        </p:blipFill>
        <p:spPr>
          <a:xfrm>
            <a:off x="5945040" y="3921840"/>
            <a:ext cx="5118840" cy="2545920"/>
          </a:xfrm>
          <a:prstGeom prst="rect">
            <a:avLst/>
          </a:prstGeom>
          <a:ln>
            <a:noFill/>
          </a:ln>
        </p:spPr>
      </p:pic>
      <p:pic>
        <p:nvPicPr>
          <p:cNvPr id="196" name="Google Shape;131;p23" descr=""/>
          <p:cNvPicPr/>
          <p:nvPr/>
        </p:nvPicPr>
        <p:blipFill>
          <a:blip r:embed="rId2"/>
          <a:stretch/>
        </p:blipFill>
        <p:spPr>
          <a:xfrm>
            <a:off x="1530000" y="3880080"/>
            <a:ext cx="3684240" cy="2605680"/>
          </a:xfrm>
          <a:prstGeom prst="rect">
            <a:avLst/>
          </a:prstGeom>
          <a:ln>
            <a:noFill/>
          </a:ln>
        </p:spPr>
      </p:pic>
    </p:spTree>
  </p:cSld>
  <p:transition spd="med">
    <p:fade/>
  </p:transition>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CustomShape 1"/>
          <p:cNvSpPr/>
          <p:nvPr/>
        </p:nvSpPr>
        <p:spPr>
          <a:xfrm>
            <a:off x="10983240" y="6380280"/>
            <a:ext cx="530640" cy="363600"/>
          </a:xfrm>
          <a:prstGeom prst="rect">
            <a:avLst/>
          </a:prstGeom>
          <a:noFill/>
          <a:ln>
            <a:noFill/>
          </a:ln>
        </p:spPr>
        <p:style>
          <a:lnRef idx="0"/>
          <a:fillRef idx="0"/>
          <a:effectRef idx="0"/>
          <a:fontRef idx="minor"/>
        </p:style>
      </p:sp>
      <p:sp>
        <p:nvSpPr>
          <p:cNvPr id="198" name="CustomShape 2"/>
          <p:cNvSpPr/>
          <p:nvPr/>
        </p:nvSpPr>
        <p:spPr>
          <a:xfrm>
            <a:off x="576000" y="6591600"/>
            <a:ext cx="11047680" cy="2667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200" spc="-1" strike="noStrike">
                <a:solidFill>
                  <a:srgbClr val="000000"/>
                </a:solidFill>
                <a:latin typeface="Arial"/>
                <a:ea typeface="Arial"/>
              </a:rPr>
              <a:t>RTX PROPRIETARY – This page does not contain any export controlled technical data.</a:t>
            </a:r>
            <a:endParaRPr b="0" lang="en-US" sz="1200" spc="-1" strike="noStrike">
              <a:latin typeface="Arial"/>
            </a:endParaRPr>
          </a:p>
        </p:txBody>
      </p:sp>
      <p:sp>
        <p:nvSpPr>
          <p:cNvPr id="199" name="CustomShape 3"/>
          <p:cNvSpPr/>
          <p:nvPr/>
        </p:nvSpPr>
        <p:spPr>
          <a:xfrm>
            <a:off x="754200" y="415440"/>
            <a:ext cx="10694520" cy="675360"/>
          </a:xfrm>
          <a:prstGeom prst="rect">
            <a:avLst/>
          </a:prstGeom>
          <a:noFill/>
          <a:ln>
            <a:noFill/>
          </a:ln>
        </p:spPr>
        <p:style>
          <a:lnRef idx="0"/>
          <a:fillRef idx="0"/>
          <a:effectRef idx="0"/>
          <a:fontRef idx="minor"/>
        </p:style>
        <p:txBody>
          <a:bodyPr lIns="0" rIns="0" tIns="0" bIns="0"/>
          <a:p>
            <a:pPr>
              <a:lnSpc>
                <a:spcPct val="80000"/>
              </a:lnSpc>
            </a:pPr>
            <a:r>
              <a:rPr b="1" lang="en-US" sz="3700" spc="-1" strike="noStrike">
                <a:solidFill>
                  <a:srgbClr val="000000"/>
                </a:solidFill>
                <a:latin typeface="Arial"/>
                <a:ea typeface="Arial"/>
              </a:rPr>
              <a:t>Protocol 2: Practical Byzantine Fault Tolerance (PBFT)</a:t>
            </a:r>
            <a:endParaRPr b="0" lang="en-US" sz="3700" spc="-1" strike="noStrike">
              <a:latin typeface="Arial"/>
            </a:endParaRPr>
          </a:p>
        </p:txBody>
      </p:sp>
      <p:sp>
        <p:nvSpPr>
          <p:cNvPr id="200" name="CustomShape 4"/>
          <p:cNvSpPr/>
          <p:nvPr/>
        </p:nvSpPr>
        <p:spPr>
          <a:xfrm>
            <a:off x="-78840" y="1552680"/>
            <a:ext cx="7576560" cy="521100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0000"/>
              </a:buClr>
              <a:buFont typeface="Arial"/>
              <a:buChar char="•"/>
            </a:pPr>
            <a:r>
              <a:rPr b="0" lang="en-US" sz="2400" spc="-1" strike="noStrike">
                <a:solidFill>
                  <a:srgbClr val="000000"/>
                </a:solidFill>
                <a:latin typeface="Arial"/>
                <a:ea typeface="Arial"/>
              </a:rPr>
              <a:t>Guarantees liveness (system will not stall due to errors) and safety (system will converge to the correct decisions even with errors) as long as less than 1/3 fraction of nodes are malicious</a:t>
            </a:r>
            <a:endParaRPr b="0" lang="en-US" sz="2400" spc="-1" strike="noStrike">
              <a:latin typeface="Arial"/>
            </a:endParaRPr>
          </a:p>
          <a:p>
            <a:pPr marL="285840" indent="-285480">
              <a:lnSpc>
                <a:spcPct val="100000"/>
              </a:lnSpc>
              <a:buClr>
                <a:srgbClr val="000000"/>
              </a:buClr>
              <a:buFont typeface="Arial"/>
              <a:buChar char="•"/>
            </a:pPr>
            <a:r>
              <a:rPr b="0" lang="en-US" sz="2400" spc="-1" strike="noStrike">
                <a:solidFill>
                  <a:srgbClr val="000000"/>
                </a:solidFill>
                <a:latin typeface="Arial"/>
                <a:ea typeface="Arial"/>
              </a:rPr>
              <a:t>Steps</a:t>
            </a:r>
            <a:endParaRPr b="0" lang="en-US" sz="2400" spc="-1" strike="noStrike">
              <a:latin typeface="Arial"/>
            </a:endParaRPr>
          </a:p>
          <a:p>
            <a:pPr>
              <a:lnSpc>
                <a:spcPct val="100000"/>
              </a:lnSpc>
            </a:pPr>
            <a:r>
              <a:rPr b="0" lang="en-US" sz="2400" spc="-1" strike="noStrike">
                <a:solidFill>
                  <a:srgbClr val="000000"/>
                </a:solidFill>
                <a:latin typeface="Arial"/>
                <a:ea typeface="Arial"/>
              </a:rPr>
              <a:t>   </a:t>
            </a:r>
            <a:r>
              <a:rPr b="0" lang="en-US" sz="2400" spc="-1" strike="noStrike">
                <a:solidFill>
                  <a:srgbClr val="000000"/>
                </a:solidFill>
                <a:latin typeface="Arial"/>
                <a:ea typeface="Arial"/>
              </a:rPr>
              <a:t>1. client requests an operation from an </a:t>
            </a:r>
            <a:endParaRPr b="0" lang="en-US" sz="2400" spc="-1" strike="noStrike">
              <a:latin typeface="Arial"/>
            </a:endParaRPr>
          </a:p>
          <a:p>
            <a:pPr>
              <a:lnSpc>
                <a:spcPct val="100000"/>
              </a:lnSpc>
            </a:pPr>
            <a:r>
              <a:rPr b="0" lang="en-US" sz="2400" spc="-1" strike="noStrike">
                <a:solidFill>
                  <a:srgbClr val="000000"/>
                </a:solidFill>
                <a:latin typeface="Arial"/>
                <a:ea typeface="Arial"/>
              </a:rPr>
              <a:t>       </a:t>
            </a:r>
            <a:r>
              <a:rPr b="0" lang="en-US" sz="2400" spc="-1" strike="noStrike">
                <a:solidFill>
                  <a:srgbClr val="000000"/>
                </a:solidFill>
                <a:latin typeface="Arial"/>
                <a:ea typeface="Arial"/>
              </a:rPr>
              <a:t>authority node  </a:t>
            </a:r>
            <a:endParaRPr b="0" lang="en-US" sz="2400" spc="-1" strike="noStrike">
              <a:latin typeface="Arial"/>
            </a:endParaRPr>
          </a:p>
          <a:p>
            <a:pPr>
              <a:lnSpc>
                <a:spcPct val="100000"/>
              </a:lnSpc>
            </a:pPr>
            <a:r>
              <a:rPr b="0" lang="en-US" sz="2400" spc="-1" strike="noStrike">
                <a:solidFill>
                  <a:srgbClr val="000000"/>
                </a:solidFill>
                <a:latin typeface="Arial"/>
                <a:ea typeface="Arial"/>
              </a:rPr>
              <a:t>   </a:t>
            </a:r>
            <a:r>
              <a:rPr b="0" lang="en-US" sz="2400" spc="-1" strike="noStrike">
                <a:solidFill>
                  <a:srgbClr val="000000"/>
                </a:solidFill>
                <a:latin typeface="Arial"/>
                <a:ea typeface="Arial"/>
              </a:rPr>
              <a:t>2. authority node broadcasts the request to           </a:t>
            </a:r>
            <a:endParaRPr b="0" lang="en-US" sz="2400" spc="-1" strike="noStrike">
              <a:latin typeface="Arial"/>
            </a:endParaRPr>
          </a:p>
          <a:p>
            <a:pPr>
              <a:lnSpc>
                <a:spcPct val="100000"/>
              </a:lnSpc>
            </a:pPr>
            <a:r>
              <a:rPr b="0" lang="en-US" sz="2400" spc="-1" strike="noStrike">
                <a:solidFill>
                  <a:srgbClr val="000000"/>
                </a:solidFill>
                <a:latin typeface="Arial"/>
                <a:ea typeface="Arial"/>
              </a:rPr>
              <a:t>       </a:t>
            </a:r>
            <a:r>
              <a:rPr b="0" lang="en-US" sz="2400" spc="-1" strike="noStrike">
                <a:solidFill>
                  <a:srgbClr val="000000"/>
                </a:solidFill>
                <a:latin typeface="Arial"/>
                <a:ea typeface="Arial"/>
              </a:rPr>
              <a:t>the other authority nodes</a:t>
            </a:r>
            <a:endParaRPr b="0" lang="en-US" sz="2400" spc="-1" strike="noStrike">
              <a:latin typeface="Arial"/>
            </a:endParaRPr>
          </a:p>
          <a:p>
            <a:pPr>
              <a:lnSpc>
                <a:spcPct val="100000"/>
              </a:lnSpc>
            </a:pPr>
            <a:r>
              <a:rPr b="0" lang="en-US" sz="2400" spc="-1" strike="noStrike">
                <a:solidFill>
                  <a:srgbClr val="000000"/>
                </a:solidFill>
                <a:latin typeface="Arial"/>
                <a:ea typeface="Arial"/>
              </a:rPr>
              <a:t>   </a:t>
            </a:r>
            <a:r>
              <a:rPr b="0" lang="en-US" sz="2400" spc="-1" strike="noStrike">
                <a:solidFill>
                  <a:srgbClr val="000000"/>
                </a:solidFill>
                <a:latin typeface="Arial"/>
                <a:ea typeface="Arial"/>
              </a:rPr>
              <a:t>3. Authority nodes carry out three phases to ensure  </a:t>
            </a:r>
            <a:endParaRPr b="0" lang="en-US" sz="2400" spc="-1" strike="noStrike">
              <a:latin typeface="Arial"/>
            </a:endParaRPr>
          </a:p>
          <a:p>
            <a:pPr>
              <a:lnSpc>
                <a:spcPct val="100000"/>
              </a:lnSpc>
            </a:pPr>
            <a:r>
              <a:rPr b="0" lang="en-US" sz="2400" spc="-1" strike="noStrike">
                <a:solidFill>
                  <a:srgbClr val="000000"/>
                </a:solidFill>
                <a:latin typeface="Arial"/>
                <a:ea typeface="Arial"/>
              </a:rPr>
              <a:t>       </a:t>
            </a:r>
            <a:r>
              <a:rPr b="0" lang="en-US" sz="2400" spc="-1" strike="noStrike">
                <a:solidFill>
                  <a:srgbClr val="000000"/>
                </a:solidFill>
                <a:latin typeface="Arial"/>
                <a:ea typeface="Arial"/>
              </a:rPr>
              <a:t>consistency among operations that all replicas will carry out (“pre-prepare”, “prepare”, “commit”)</a:t>
            </a: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p:txBody>
      </p:sp>
      <p:pic>
        <p:nvPicPr>
          <p:cNvPr id="201" name="Google Shape;131;p23" descr=""/>
          <p:cNvPicPr/>
          <p:nvPr/>
        </p:nvPicPr>
        <p:blipFill>
          <a:blip r:embed="rId1"/>
          <a:stretch/>
        </p:blipFill>
        <p:spPr>
          <a:xfrm>
            <a:off x="7823160" y="1963440"/>
            <a:ext cx="4368600" cy="3089520"/>
          </a:xfrm>
          <a:prstGeom prst="rect">
            <a:avLst/>
          </a:prstGeom>
          <a:ln>
            <a:noFill/>
          </a:ln>
        </p:spPr>
      </p:pic>
    </p:spTree>
  </p:cSld>
  <p:transition spd="med">
    <p:fade/>
  </p:transition>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CustomShape 1"/>
          <p:cNvSpPr/>
          <p:nvPr/>
        </p:nvSpPr>
        <p:spPr>
          <a:xfrm>
            <a:off x="10983240" y="6380280"/>
            <a:ext cx="530640" cy="363600"/>
          </a:xfrm>
          <a:prstGeom prst="rect">
            <a:avLst/>
          </a:prstGeom>
          <a:noFill/>
          <a:ln>
            <a:noFill/>
          </a:ln>
        </p:spPr>
        <p:style>
          <a:lnRef idx="0"/>
          <a:fillRef idx="0"/>
          <a:effectRef idx="0"/>
          <a:fontRef idx="minor"/>
        </p:style>
      </p:sp>
      <p:sp>
        <p:nvSpPr>
          <p:cNvPr id="203" name="CustomShape 2"/>
          <p:cNvSpPr/>
          <p:nvPr/>
        </p:nvSpPr>
        <p:spPr>
          <a:xfrm>
            <a:off x="576000" y="6591600"/>
            <a:ext cx="11047680" cy="2667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200" spc="-1" strike="noStrike">
                <a:solidFill>
                  <a:srgbClr val="000000"/>
                </a:solidFill>
                <a:latin typeface="Arial"/>
                <a:ea typeface="Arial"/>
              </a:rPr>
              <a:t>RTX PROPRIETARY – This page does not contain any export controlled technical data.</a:t>
            </a:r>
            <a:endParaRPr b="0" lang="en-US" sz="1200" spc="-1" strike="noStrike">
              <a:latin typeface="Arial"/>
            </a:endParaRPr>
          </a:p>
        </p:txBody>
      </p:sp>
      <p:sp>
        <p:nvSpPr>
          <p:cNvPr id="204" name="CustomShape 3"/>
          <p:cNvSpPr/>
          <p:nvPr/>
        </p:nvSpPr>
        <p:spPr>
          <a:xfrm>
            <a:off x="754200" y="415440"/>
            <a:ext cx="10694520" cy="675360"/>
          </a:xfrm>
          <a:prstGeom prst="rect">
            <a:avLst/>
          </a:prstGeom>
          <a:noFill/>
          <a:ln>
            <a:noFill/>
          </a:ln>
        </p:spPr>
        <p:style>
          <a:lnRef idx="0"/>
          <a:fillRef idx="0"/>
          <a:effectRef idx="0"/>
          <a:fontRef idx="minor"/>
        </p:style>
        <p:txBody>
          <a:bodyPr lIns="0" rIns="0" tIns="0" bIns="0"/>
          <a:p>
            <a:pPr>
              <a:lnSpc>
                <a:spcPct val="80000"/>
              </a:lnSpc>
            </a:pPr>
            <a:r>
              <a:rPr b="1" lang="en-US" sz="3700" spc="-1" strike="noStrike">
                <a:solidFill>
                  <a:srgbClr val="000000"/>
                </a:solidFill>
                <a:latin typeface="Arial"/>
                <a:ea typeface="Arial"/>
              </a:rPr>
              <a:t>Protocol 2: Practical Byzantine Fault Tolerance (PBFT)</a:t>
            </a:r>
            <a:endParaRPr b="0" lang="en-US" sz="3700" spc="-1" strike="noStrike">
              <a:latin typeface="Arial"/>
            </a:endParaRPr>
          </a:p>
        </p:txBody>
      </p:sp>
      <p:pic>
        <p:nvPicPr>
          <p:cNvPr id="205" name="Picture 2" descr=""/>
          <p:cNvPicPr/>
          <p:nvPr/>
        </p:nvPicPr>
        <p:blipFill>
          <a:blip r:embed="rId1"/>
          <a:stretch/>
        </p:blipFill>
        <p:spPr>
          <a:xfrm>
            <a:off x="369000" y="1493280"/>
            <a:ext cx="2892240" cy="2419560"/>
          </a:xfrm>
          <a:prstGeom prst="rect">
            <a:avLst/>
          </a:prstGeom>
          <a:ln>
            <a:noFill/>
          </a:ln>
        </p:spPr>
      </p:pic>
      <p:sp>
        <p:nvSpPr>
          <p:cNvPr id="206" name="CustomShape 4"/>
          <p:cNvSpPr/>
          <p:nvPr/>
        </p:nvSpPr>
        <p:spPr>
          <a:xfrm>
            <a:off x="3393360" y="2468880"/>
            <a:ext cx="1046160" cy="48744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207" name="Picture 4" descr=""/>
          <p:cNvPicPr/>
          <p:nvPr/>
        </p:nvPicPr>
        <p:blipFill>
          <a:blip r:embed="rId2"/>
          <a:stretch/>
        </p:blipFill>
        <p:spPr>
          <a:xfrm>
            <a:off x="4439880" y="1407960"/>
            <a:ext cx="3355560" cy="2504880"/>
          </a:xfrm>
          <a:prstGeom prst="rect">
            <a:avLst/>
          </a:prstGeom>
          <a:ln>
            <a:noFill/>
          </a:ln>
        </p:spPr>
      </p:pic>
      <p:sp>
        <p:nvSpPr>
          <p:cNvPr id="208" name="CustomShape 5"/>
          <p:cNvSpPr/>
          <p:nvPr/>
        </p:nvSpPr>
        <p:spPr>
          <a:xfrm>
            <a:off x="7795800" y="2468880"/>
            <a:ext cx="1046160" cy="48744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209" name="Picture 6" descr=""/>
          <p:cNvPicPr/>
          <p:nvPr/>
        </p:nvPicPr>
        <p:blipFill>
          <a:blip r:embed="rId3"/>
          <a:stretch/>
        </p:blipFill>
        <p:spPr>
          <a:xfrm>
            <a:off x="8974440" y="1493280"/>
            <a:ext cx="2810880" cy="2351520"/>
          </a:xfrm>
          <a:prstGeom prst="rect">
            <a:avLst/>
          </a:prstGeom>
          <a:ln>
            <a:noFill/>
          </a:ln>
        </p:spPr>
      </p:pic>
      <p:sp>
        <p:nvSpPr>
          <p:cNvPr id="210" name="CustomShape 6"/>
          <p:cNvSpPr/>
          <p:nvPr/>
        </p:nvSpPr>
        <p:spPr>
          <a:xfrm>
            <a:off x="9266040" y="1302480"/>
            <a:ext cx="2247840" cy="30348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000000"/>
                </a:solidFill>
                <a:latin typeface="Arial"/>
                <a:ea typeface="Arial"/>
              </a:rPr>
              <a:t>Message contains block</a:t>
            </a:r>
            <a:endParaRPr b="0" lang="en-US" sz="1400" spc="-1" strike="noStrike">
              <a:latin typeface="Arial"/>
            </a:endParaRPr>
          </a:p>
        </p:txBody>
      </p:sp>
      <p:sp>
        <p:nvSpPr>
          <p:cNvPr id="211" name="CustomShape 7"/>
          <p:cNvSpPr/>
          <p:nvPr/>
        </p:nvSpPr>
        <p:spPr>
          <a:xfrm rot="5400000">
            <a:off x="9791280" y="3931920"/>
            <a:ext cx="690120" cy="48744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212" name="Picture 8" descr=""/>
          <p:cNvPicPr/>
          <p:nvPr/>
        </p:nvPicPr>
        <p:blipFill>
          <a:blip r:embed="rId4"/>
          <a:stretch/>
        </p:blipFill>
        <p:spPr>
          <a:xfrm>
            <a:off x="8974440" y="4207320"/>
            <a:ext cx="2889720" cy="2417760"/>
          </a:xfrm>
          <a:prstGeom prst="rect">
            <a:avLst/>
          </a:prstGeom>
          <a:ln>
            <a:noFill/>
          </a:ln>
        </p:spPr>
      </p:pic>
      <p:sp>
        <p:nvSpPr>
          <p:cNvPr id="213" name="CustomShape 8"/>
          <p:cNvSpPr/>
          <p:nvPr/>
        </p:nvSpPr>
        <p:spPr>
          <a:xfrm>
            <a:off x="13381200" y="10960560"/>
            <a:ext cx="1344600" cy="1080360"/>
          </a:xfrm>
          <a:prstGeom prst="rect">
            <a:avLst/>
          </a:prstGeom>
          <a:noFill/>
          <a:ln>
            <a:noFill/>
          </a:ln>
        </p:spPr>
        <p:style>
          <a:lnRef idx="0"/>
          <a:fillRef idx="0"/>
          <a:effectRef idx="0"/>
          <a:fontRef idx="minor"/>
        </p:style>
        <p:txBody>
          <a:bodyPr lIns="90000" rIns="90000" tIns="45000" bIns="45000"/>
          <a:p>
            <a:pPr>
              <a:lnSpc>
                <a:spcPct val="100000"/>
              </a:lnSpc>
            </a:pPr>
            <a:r>
              <a:rPr b="0" lang="en-US" sz="1300" spc="-1" strike="noStrike">
                <a:solidFill>
                  <a:srgbClr val="000000"/>
                </a:solidFill>
                <a:latin typeface="Arial"/>
                <a:ea typeface="Arial"/>
              </a:rPr>
              <a:t>Message implies agreement. </a:t>
            </a:r>
            <a:endParaRPr b="0" lang="en-US" sz="1300" spc="-1" strike="noStrike">
              <a:latin typeface="Arial"/>
            </a:endParaRPr>
          </a:p>
          <a:p>
            <a:pPr>
              <a:lnSpc>
                <a:spcPct val="100000"/>
              </a:lnSpc>
            </a:pPr>
            <a:r>
              <a:rPr b="0" lang="en-US" sz="1300" spc="-1" strike="noStrike">
                <a:solidFill>
                  <a:srgbClr val="000000"/>
                </a:solidFill>
                <a:latin typeface="Arial"/>
                <a:ea typeface="Arial"/>
              </a:rPr>
              <a:t>2f+1 needed by a node </a:t>
            </a:r>
            <a:endParaRPr b="0" lang="en-US" sz="1300" spc="-1" strike="noStrike">
              <a:latin typeface="Arial"/>
            </a:endParaRPr>
          </a:p>
        </p:txBody>
      </p:sp>
      <p:pic>
        <p:nvPicPr>
          <p:cNvPr id="214" name="Picture 10" descr=""/>
          <p:cNvPicPr/>
          <p:nvPr/>
        </p:nvPicPr>
        <p:blipFill>
          <a:blip r:embed="rId5"/>
          <a:stretch/>
        </p:blipFill>
        <p:spPr>
          <a:xfrm>
            <a:off x="4314240" y="4035960"/>
            <a:ext cx="2980080" cy="2493360"/>
          </a:xfrm>
          <a:prstGeom prst="rect">
            <a:avLst/>
          </a:prstGeom>
          <a:ln>
            <a:noFill/>
          </a:ln>
        </p:spPr>
      </p:pic>
      <p:sp>
        <p:nvSpPr>
          <p:cNvPr id="215" name="CustomShape 9"/>
          <p:cNvSpPr/>
          <p:nvPr/>
        </p:nvSpPr>
        <p:spPr>
          <a:xfrm rot="10800000">
            <a:off x="8771400" y="5544000"/>
            <a:ext cx="1046160" cy="48744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216" name="Picture 12" descr=""/>
          <p:cNvPicPr/>
          <p:nvPr/>
        </p:nvPicPr>
        <p:blipFill>
          <a:blip r:embed="rId6"/>
          <a:stretch/>
        </p:blipFill>
        <p:spPr>
          <a:xfrm>
            <a:off x="406440" y="4201200"/>
            <a:ext cx="2545560" cy="2129760"/>
          </a:xfrm>
          <a:prstGeom prst="rect">
            <a:avLst/>
          </a:prstGeom>
          <a:ln>
            <a:noFill/>
          </a:ln>
        </p:spPr>
      </p:pic>
      <p:sp>
        <p:nvSpPr>
          <p:cNvPr id="217" name="CustomShape 10"/>
          <p:cNvSpPr/>
          <p:nvPr/>
        </p:nvSpPr>
        <p:spPr>
          <a:xfrm rot="10800000">
            <a:off x="4307760" y="5452560"/>
            <a:ext cx="1046160" cy="48744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218" name="CustomShape 11"/>
          <p:cNvSpPr/>
          <p:nvPr/>
        </p:nvSpPr>
        <p:spPr>
          <a:xfrm>
            <a:off x="9418320" y="6442200"/>
            <a:ext cx="2925720" cy="45540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000000"/>
                </a:solidFill>
                <a:latin typeface="Arial"/>
                <a:ea typeface="Arial"/>
              </a:rPr>
              <a:t>Message implies agreement</a:t>
            </a:r>
            <a:endParaRPr b="0" lang="en-US" sz="1200" spc="-1" strike="noStrike">
              <a:latin typeface="Arial"/>
            </a:endParaRPr>
          </a:p>
          <a:p>
            <a:pPr>
              <a:lnSpc>
                <a:spcPct val="100000"/>
              </a:lnSpc>
            </a:pPr>
            <a:r>
              <a:rPr b="0" lang="en-US" sz="1200" spc="-1" strike="noStrike">
                <a:solidFill>
                  <a:srgbClr val="000000"/>
                </a:solidFill>
                <a:latin typeface="Arial"/>
                <a:ea typeface="Arial"/>
              </a:rPr>
              <a:t>2f+1 messages needed</a:t>
            </a:r>
            <a:endParaRPr b="0" lang="en-US" sz="1200" spc="-1" strike="noStrike">
              <a:latin typeface="Arial"/>
            </a:endParaRPr>
          </a:p>
        </p:txBody>
      </p:sp>
      <p:sp>
        <p:nvSpPr>
          <p:cNvPr id="219" name="CustomShape 12"/>
          <p:cNvSpPr/>
          <p:nvPr/>
        </p:nvSpPr>
        <p:spPr>
          <a:xfrm>
            <a:off x="4616640" y="6361560"/>
            <a:ext cx="2925720" cy="27288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000000"/>
                </a:solidFill>
                <a:latin typeface="Arial"/>
                <a:ea typeface="Arial"/>
              </a:rPr>
              <a:t>2f+1 messages needed</a:t>
            </a:r>
            <a:endParaRPr b="0" lang="en-US" sz="1200" spc="-1" strike="noStrike">
              <a:latin typeface="Arial"/>
            </a:endParaRPr>
          </a:p>
        </p:txBody>
      </p:sp>
    </p:spTree>
  </p:cSld>
  <p:transition spd="med">
    <p:fade/>
  </p:transition>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CustomShape 1"/>
          <p:cNvSpPr/>
          <p:nvPr/>
        </p:nvSpPr>
        <p:spPr>
          <a:xfrm>
            <a:off x="10983240" y="6380280"/>
            <a:ext cx="530640" cy="363600"/>
          </a:xfrm>
          <a:prstGeom prst="rect">
            <a:avLst/>
          </a:prstGeom>
          <a:noFill/>
          <a:ln>
            <a:noFill/>
          </a:ln>
        </p:spPr>
        <p:style>
          <a:lnRef idx="0"/>
          <a:fillRef idx="0"/>
          <a:effectRef idx="0"/>
          <a:fontRef idx="minor"/>
        </p:style>
      </p:sp>
      <p:sp>
        <p:nvSpPr>
          <p:cNvPr id="221" name="CustomShape 2"/>
          <p:cNvSpPr/>
          <p:nvPr/>
        </p:nvSpPr>
        <p:spPr>
          <a:xfrm>
            <a:off x="576000" y="6591600"/>
            <a:ext cx="11047680" cy="2667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200" spc="-1" strike="noStrike">
                <a:solidFill>
                  <a:srgbClr val="000000"/>
                </a:solidFill>
                <a:latin typeface="Arial"/>
                <a:ea typeface="Arial"/>
              </a:rPr>
              <a:t>RTX PROPRIETARY – This page does not contain any export controlled technical data.</a:t>
            </a:r>
            <a:endParaRPr b="0" lang="en-US" sz="1200" spc="-1" strike="noStrike">
              <a:latin typeface="Arial"/>
            </a:endParaRPr>
          </a:p>
        </p:txBody>
      </p:sp>
      <p:sp>
        <p:nvSpPr>
          <p:cNvPr id="222" name="CustomShape 3"/>
          <p:cNvSpPr/>
          <p:nvPr/>
        </p:nvSpPr>
        <p:spPr>
          <a:xfrm>
            <a:off x="754200" y="415440"/>
            <a:ext cx="10694520" cy="675360"/>
          </a:xfrm>
          <a:prstGeom prst="rect">
            <a:avLst/>
          </a:prstGeom>
          <a:noFill/>
          <a:ln>
            <a:noFill/>
          </a:ln>
        </p:spPr>
        <p:style>
          <a:lnRef idx="0"/>
          <a:fillRef idx="0"/>
          <a:effectRef idx="0"/>
          <a:fontRef idx="minor"/>
        </p:style>
        <p:txBody>
          <a:bodyPr lIns="0" rIns="0" tIns="0" bIns="0"/>
          <a:p>
            <a:pPr>
              <a:lnSpc>
                <a:spcPct val="80000"/>
              </a:lnSpc>
            </a:pPr>
            <a:r>
              <a:rPr b="1" lang="en-US" sz="3700" spc="-1" strike="noStrike">
                <a:solidFill>
                  <a:srgbClr val="000000"/>
                </a:solidFill>
                <a:latin typeface="Arial"/>
                <a:ea typeface="Arial"/>
              </a:rPr>
              <a:t>Protocol 2: Practical Byzantine Fault Tolerance (PBFT)</a:t>
            </a:r>
            <a:endParaRPr b="0" lang="en-US" sz="3700" spc="-1" strike="noStrike">
              <a:latin typeface="Arial"/>
            </a:endParaRPr>
          </a:p>
        </p:txBody>
      </p:sp>
      <p:sp>
        <p:nvSpPr>
          <p:cNvPr id="223" name="CustomShape 4"/>
          <p:cNvSpPr/>
          <p:nvPr/>
        </p:nvSpPr>
        <p:spPr>
          <a:xfrm>
            <a:off x="114120" y="1552680"/>
            <a:ext cx="7576560" cy="557676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0000"/>
              </a:buClr>
              <a:buFont typeface="Arial"/>
              <a:buChar char="•"/>
            </a:pPr>
            <a:r>
              <a:rPr b="0" lang="en-US" sz="2400" spc="-1" strike="noStrike">
                <a:solidFill>
                  <a:srgbClr val="000000"/>
                </a:solidFill>
                <a:latin typeface="Arial"/>
                <a:ea typeface="Arial"/>
              </a:rPr>
              <a:t>Under normal operation, an authority node is called a “leader”</a:t>
            </a:r>
            <a:endParaRPr b="0" lang="en-US" sz="2400" spc="-1" strike="noStrike">
              <a:latin typeface="Arial"/>
            </a:endParaRPr>
          </a:p>
          <a:p>
            <a:pPr marL="285840" indent="-285480">
              <a:lnSpc>
                <a:spcPct val="100000"/>
              </a:lnSpc>
              <a:buClr>
                <a:srgbClr val="000000"/>
              </a:buClr>
              <a:buFont typeface="Arial"/>
              <a:buChar char="•"/>
            </a:pPr>
            <a:r>
              <a:rPr b="0" lang="en-US" sz="2400" spc="-1" strike="noStrike">
                <a:solidFill>
                  <a:srgbClr val="000000"/>
                </a:solidFill>
                <a:latin typeface="Arial"/>
                <a:ea typeface="Arial"/>
              </a:rPr>
              <a:t>The leader’s reign is called a “view”</a:t>
            </a:r>
            <a:endParaRPr b="0" lang="en-US" sz="2400" spc="-1" strike="noStrike">
              <a:latin typeface="Arial"/>
            </a:endParaRPr>
          </a:p>
          <a:p>
            <a:pPr marL="285840" indent="-285480">
              <a:lnSpc>
                <a:spcPct val="100000"/>
              </a:lnSpc>
              <a:buClr>
                <a:srgbClr val="000000"/>
              </a:buClr>
              <a:buFont typeface="Arial"/>
              <a:buChar char="•"/>
            </a:pPr>
            <a:r>
              <a:rPr b="0" lang="en-US" sz="2400" spc="-1" strike="noStrike">
                <a:solidFill>
                  <a:srgbClr val="000000"/>
                </a:solidFill>
                <a:latin typeface="Arial"/>
                <a:ea typeface="Arial"/>
              </a:rPr>
              <a:t>We move on to the next view when a leader is perceived to be faulty by the other authorities</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400" spc="-1" strike="noStrike">
                <a:solidFill>
                  <a:srgbClr val="000000"/>
                </a:solidFill>
                <a:latin typeface="Arial"/>
                <a:ea typeface="Arial"/>
              </a:rPr>
              <a:t>Current Implementation within Blocksim</a:t>
            </a:r>
            <a:endParaRPr b="0" lang="en-US" sz="2400" spc="-1" strike="noStrike">
              <a:latin typeface="Arial"/>
            </a:endParaRPr>
          </a:p>
          <a:p>
            <a:pPr>
              <a:lnSpc>
                <a:spcPct val="100000"/>
              </a:lnSpc>
            </a:pPr>
            <a:endParaRPr b="0" lang="en-US" sz="2400" spc="-1" strike="noStrike">
              <a:latin typeface="Arial"/>
            </a:endParaRPr>
          </a:p>
          <a:p>
            <a:pPr marL="285840" indent="-285480">
              <a:lnSpc>
                <a:spcPct val="100000"/>
              </a:lnSpc>
              <a:buClr>
                <a:srgbClr val="000000"/>
              </a:buClr>
              <a:buFont typeface="Arial"/>
              <a:buChar char="•"/>
            </a:pPr>
            <a:r>
              <a:rPr b="0" lang="en-US" sz="2400" spc="-1" strike="noStrike">
                <a:solidFill>
                  <a:srgbClr val="000000"/>
                </a:solidFill>
                <a:latin typeface="Arial"/>
                <a:ea typeface="Arial"/>
              </a:rPr>
              <a:t>All phases implemented </a:t>
            </a:r>
            <a:endParaRPr b="0" lang="en-US" sz="2400" spc="-1" strike="noStrike">
              <a:latin typeface="Arial"/>
            </a:endParaRPr>
          </a:p>
          <a:p>
            <a:pPr marL="285840" indent="-285480">
              <a:lnSpc>
                <a:spcPct val="100000"/>
              </a:lnSpc>
              <a:buClr>
                <a:srgbClr val="000000"/>
              </a:buClr>
              <a:buFont typeface="Arial"/>
              <a:buChar char="•"/>
            </a:pPr>
            <a:r>
              <a:rPr b="0" lang="en-US" sz="2400" spc="-1" strike="noStrike">
                <a:solidFill>
                  <a:srgbClr val="000000"/>
                </a:solidFill>
                <a:latin typeface="Arial"/>
                <a:ea typeface="Arial"/>
              </a:rPr>
              <a:t>RTRC simulator modified to generate arbitrary number of orders</a:t>
            </a:r>
            <a:endParaRPr b="0" lang="en-US" sz="2400" spc="-1" strike="noStrike">
              <a:latin typeface="Arial"/>
            </a:endParaRPr>
          </a:p>
          <a:p>
            <a:pPr marL="285840" indent="-285480">
              <a:lnSpc>
                <a:spcPct val="100000"/>
              </a:lnSpc>
              <a:buClr>
                <a:srgbClr val="000000"/>
              </a:buClr>
              <a:buFont typeface="Arial"/>
              <a:buChar char="•"/>
            </a:pPr>
            <a:r>
              <a:rPr b="0" lang="en-US" sz="2400" spc="-1" strike="noStrike">
                <a:solidFill>
                  <a:srgbClr val="000000"/>
                </a:solidFill>
                <a:latin typeface="Arial"/>
                <a:ea typeface="Arial"/>
              </a:rPr>
              <a:t>Only single view (no malicious nodes)</a:t>
            </a: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p:txBody>
      </p:sp>
      <p:pic>
        <p:nvPicPr>
          <p:cNvPr id="224" name="Google Shape;131;p23" descr=""/>
          <p:cNvPicPr/>
          <p:nvPr/>
        </p:nvPicPr>
        <p:blipFill>
          <a:blip r:embed="rId1"/>
          <a:stretch/>
        </p:blipFill>
        <p:spPr>
          <a:xfrm>
            <a:off x="7823160" y="1963440"/>
            <a:ext cx="4368600" cy="3089520"/>
          </a:xfrm>
          <a:prstGeom prst="rect">
            <a:avLst/>
          </a:prstGeom>
          <a:ln>
            <a:noFill/>
          </a:ln>
        </p:spPr>
      </p:pic>
    </p:spTree>
  </p:cSld>
  <p:transition spd="med">
    <p:fade/>
  </p:transition>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CustomShape 1"/>
          <p:cNvSpPr/>
          <p:nvPr/>
        </p:nvSpPr>
        <p:spPr>
          <a:xfrm>
            <a:off x="10983240" y="6380280"/>
            <a:ext cx="530640" cy="363600"/>
          </a:xfrm>
          <a:prstGeom prst="rect">
            <a:avLst/>
          </a:prstGeom>
          <a:noFill/>
          <a:ln>
            <a:noFill/>
          </a:ln>
        </p:spPr>
        <p:style>
          <a:lnRef idx="0"/>
          <a:fillRef idx="0"/>
          <a:effectRef idx="0"/>
          <a:fontRef idx="minor"/>
        </p:style>
      </p:sp>
      <p:sp>
        <p:nvSpPr>
          <p:cNvPr id="226" name="CustomShape 2"/>
          <p:cNvSpPr/>
          <p:nvPr/>
        </p:nvSpPr>
        <p:spPr>
          <a:xfrm>
            <a:off x="576000" y="6591600"/>
            <a:ext cx="11047680" cy="2667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200" spc="-1" strike="noStrike">
                <a:solidFill>
                  <a:srgbClr val="000000"/>
                </a:solidFill>
                <a:latin typeface="Arial"/>
                <a:ea typeface="Arial"/>
              </a:rPr>
              <a:t>RTX PROPRIETARY – This page does not contain any export controlled technical data.</a:t>
            </a:r>
            <a:endParaRPr b="0" lang="en-US" sz="1200" spc="-1" strike="noStrike">
              <a:latin typeface="Arial"/>
            </a:endParaRPr>
          </a:p>
        </p:txBody>
      </p:sp>
      <p:sp>
        <p:nvSpPr>
          <p:cNvPr id="227" name="CustomShape 3"/>
          <p:cNvSpPr/>
          <p:nvPr/>
        </p:nvSpPr>
        <p:spPr>
          <a:xfrm>
            <a:off x="754200" y="415440"/>
            <a:ext cx="10694520" cy="675360"/>
          </a:xfrm>
          <a:prstGeom prst="rect">
            <a:avLst/>
          </a:prstGeom>
          <a:noFill/>
          <a:ln>
            <a:noFill/>
          </a:ln>
        </p:spPr>
        <p:style>
          <a:lnRef idx="0"/>
          <a:fillRef idx="0"/>
          <a:effectRef idx="0"/>
          <a:fontRef idx="minor"/>
        </p:style>
        <p:txBody>
          <a:bodyPr lIns="0" rIns="0" tIns="0" bIns="0"/>
          <a:p>
            <a:pPr>
              <a:lnSpc>
                <a:spcPct val="80000"/>
              </a:lnSpc>
            </a:pPr>
            <a:r>
              <a:rPr b="0" lang="en-US" sz="3700" spc="-1" strike="noStrike">
                <a:solidFill>
                  <a:srgbClr val="000000"/>
                </a:solidFill>
                <a:latin typeface="Arial"/>
                <a:ea typeface="Arial"/>
              </a:rPr>
              <a:t>Results of PoA and PBFT in Blocksim</a:t>
            </a:r>
            <a:endParaRPr b="0" lang="en-US" sz="3700" spc="-1" strike="noStrike">
              <a:latin typeface="Arial"/>
            </a:endParaRPr>
          </a:p>
        </p:txBody>
      </p:sp>
      <p:sp>
        <p:nvSpPr>
          <p:cNvPr id="228" name="CustomShape 4"/>
          <p:cNvSpPr/>
          <p:nvPr/>
        </p:nvSpPr>
        <p:spPr>
          <a:xfrm>
            <a:off x="114120" y="1552680"/>
            <a:ext cx="7338960" cy="594252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0000"/>
              </a:buClr>
              <a:buFont typeface="Arial"/>
              <a:buChar char="•"/>
            </a:pPr>
            <a:r>
              <a:rPr b="0" lang="en-US" sz="2400" spc="-1" strike="noStrike">
                <a:solidFill>
                  <a:srgbClr val="000000"/>
                </a:solidFill>
                <a:latin typeface="Arial"/>
                <a:ea typeface="Arial"/>
              </a:rPr>
              <a:t>Analyze time and memory usage for the DLA use case – different size orders</a:t>
            </a:r>
            <a:endParaRPr b="0" lang="en-US" sz="2400" spc="-1" strike="noStrike">
              <a:latin typeface="Arial"/>
            </a:endParaRPr>
          </a:p>
          <a:p>
            <a:pPr>
              <a:lnSpc>
                <a:spcPct val="100000"/>
              </a:lnSpc>
            </a:pPr>
            <a:endParaRPr b="0" lang="en-US" sz="2400" spc="-1" strike="noStrike">
              <a:latin typeface="Arial"/>
            </a:endParaRPr>
          </a:p>
          <a:p>
            <a:pPr marL="285840" indent="-285480">
              <a:lnSpc>
                <a:spcPct val="100000"/>
              </a:lnSpc>
              <a:buClr>
                <a:srgbClr val="000000"/>
              </a:buClr>
              <a:buFont typeface="Arial"/>
              <a:buChar char="•"/>
            </a:pPr>
            <a:r>
              <a:rPr b="0" lang="en-US" sz="2400" spc="-1" strike="noStrike">
                <a:solidFill>
                  <a:srgbClr val="000000"/>
                </a:solidFill>
                <a:latin typeface="Arial"/>
                <a:ea typeface="Arial"/>
              </a:rPr>
              <a:t>Running time and simulated time increase linearly with number of orders</a:t>
            </a:r>
            <a:endParaRPr b="0" lang="en-US" sz="2400" spc="-1" strike="noStrike">
              <a:latin typeface="Arial"/>
            </a:endParaRPr>
          </a:p>
          <a:p>
            <a:pPr>
              <a:lnSpc>
                <a:spcPct val="100000"/>
              </a:lnSpc>
            </a:pPr>
            <a:endParaRPr b="0" lang="en-US" sz="2400" spc="-1" strike="noStrike">
              <a:latin typeface="Arial"/>
            </a:endParaRPr>
          </a:p>
          <a:p>
            <a:pPr marL="285840" indent="-285480">
              <a:lnSpc>
                <a:spcPct val="100000"/>
              </a:lnSpc>
              <a:buClr>
                <a:srgbClr val="000000"/>
              </a:buClr>
              <a:buFont typeface="Arial"/>
              <a:buChar char="•"/>
            </a:pPr>
            <a:r>
              <a:rPr b="0" lang="en-US" sz="2400" spc="-1" strike="noStrike">
                <a:solidFill>
                  <a:srgbClr val="000000"/>
                </a:solidFill>
                <a:latin typeface="Arial"/>
                <a:ea typeface="Arial"/>
              </a:rPr>
              <a:t>Matches theoretical analysis </a:t>
            </a:r>
            <a:endParaRPr b="0" lang="en-US" sz="2400" spc="-1" strike="noStrike">
              <a:latin typeface="Arial"/>
            </a:endParaRPr>
          </a:p>
          <a:p>
            <a:pPr>
              <a:lnSpc>
                <a:spcPct val="100000"/>
              </a:lnSpc>
            </a:pPr>
            <a:endParaRPr b="0" lang="en-US" sz="2400" spc="-1" strike="noStrike">
              <a:latin typeface="Arial"/>
            </a:endParaRPr>
          </a:p>
          <a:p>
            <a:pPr marL="285840" indent="-285480">
              <a:lnSpc>
                <a:spcPct val="100000"/>
              </a:lnSpc>
              <a:buClr>
                <a:srgbClr val="000000"/>
              </a:buClr>
              <a:buFont typeface="Arial"/>
              <a:buChar char="•"/>
            </a:pPr>
            <a:r>
              <a:rPr b="0" lang="en-US" sz="2400" spc="-1" strike="noStrike">
                <a:solidFill>
                  <a:srgbClr val="000000"/>
                </a:solidFill>
                <a:latin typeface="Arial"/>
                <a:ea typeface="Arial"/>
              </a:rPr>
              <a:t>PoA vs PBFT</a:t>
            </a:r>
            <a:endParaRPr b="0" lang="en-US" sz="2400" spc="-1" strike="noStrike">
              <a:latin typeface="Arial"/>
            </a:endParaRPr>
          </a:p>
          <a:p>
            <a:pPr>
              <a:lnSpc>
                <a:spcPct val="100000"/>
              </a:lnSpc>
            </a:pPr>
            <a:r>
              <a:rPr b="0" lang="en-US" sz="2400" spc="-1" strike="noStrike">
                <a:solidFill>
                  <a:srgbClr val="000000"/>
                </a:solidFill>
                <a:latin typeface="Arial"/>
                <a:ea typeface="Arial"/>
              </a:rPr>
              <a:t>   </a:t>
            </a:r>
            <a:r>
              <a:rPr b="0" lang="en-US" sz="2400" spc="-1" strike="noStrike">
                <a:solidFill>
                  <a:srgbClr val="000000"/>
                </a:solidFill>
                <a:latin typeface="Arial"/>
                <a:ea typeface="Arial"/>
              </a:rPr>
              <a:t>- PoA has lower computational and memory cost</a:t>
            </a:r>
            <a:endParaRPr b="0" lang="en-US" sz="2400" spc="-1" strike="noStrike">
              <a:latin typeface="Arial"/>
            </a:endParaRPr>
          </a:p>
          <a:p>
            <a:pPr>
              <a:lnSpc>
                <a:spcPct val="100000"/>
              </a:lnSpc>
            </a:pPr>
            <a:r>
              <a:rPr b="0" lang="en-US" sz="2400" spc="-1" strike="noStrike">
                <a:solidFill>
                  <a:srgbClr val="000000"/>
                </a:solidFill>
                <a:latin typeface="Arial"/>
                <a:ea typeface="Arial"/>
              </a:rPr>
              <a:t>   </a:t>
            </a:r>
            <a:r>
              <a:rPr b="0" lang="en-US" sz="2400" spc="-1" strike="noStrike">
                <a:solidFill>
                  <a:srgbClr val="000000"/>
                </a:solidFill>
                <a:latin typeface="Arial"/>
                <a:ea typeface="Arial"/>
              </a:rPr>
              <a:t>- PBFT has guaranteed consistency</a:t>
            </a: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p:txBody>
      </p:sp>
      <p:pic>
        <p:nvPicPr>
          <p:cNvPr id="229" name="" descr=""/>
          <p:cNvPicPr/>
          <p:nvPr/>
        </p:nvPicPr>
        <p:blipFill>
          <a:blip r:embed="rId1"/>
          <a:stretch/>
        </p:blipFill>
        <p:spPr>
          <a:xfrm>
            <a:off x="7223760" y="2103120"/>
            <a:ext cx="4876560" cy="3657240"/>
          </a:xfrm>
          <a:prstGeom prst="rect">
            <a:avLst/>
          </a:prstGeom>
          <a:ln>
            <a:noFill/>
          </a:ln>
        </p:spPr>
      </p:pic>
    </p:spTree>
  </p:cSld>
  <p:transition spd="med">
    <p:fade/>
  </p:transition>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CustomShape 1"/>
          <p:cNvSpPr/>
          <p:nvPr/>
        </p:nvSpPr>
        <p:spPr>
          <a:xfrm>
            <a:off x="10983240" y="6380280"/>
            <a:ext cx="530640" cy="363600"/>
          </a:xfrm>
          <a:prstGeom prst="rect">
            <a:avLst/>
          </a:prstGeom>
          <a:noFill/>
          <a:ln>
            <a:noFill/>
          </a:ln>
        </p:spPr>
        <p:style>
          <a:lnRef idx="0"/>
          <a:fillRef idx="0"/>
          <a:effectRef idx="0"/>
          <a:fontRef idx="minor"/>
        </p:style>
      </p:sp>
      <p:sp>
        <p:nvSpPr>
          <p:cNvPr id="231" name="CustomShape 2"/>
          <p:cNvSpPr/>
          <p:nvPr/>
        </p:nvSpPr>
        <p:spPr>
          <a:xfrm>
            <a:off x="576000" y="6591600"/>
            <a:ext cx="11047680" cy="2667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200" spc="-1" strike="noStrike">
                <a:solidFill>
                  <a:srgbClr val="000000"/>
                </a:solidFill>
                <a:latin typeface="Arial"/>
                <a:ea typeface="Arial"/>
              </a:rPr>
              <a:t>RTX PROPRIETARY – This page does not contain any export controlled technical data.</a:t>
            </a:r>
            <a:endParaRPr b="0" lang="en-US" sz="1200" spc="-1" strike="noStrike">
              <a:latin typeface="Arial"/>
            </a:endParaRPr>
          </a:p>
        </p:txBody>
      </p:sp>
      <p:sp>
        <p:nvSpPr>
          <p:cNvPr id="232" name="CustomShape 3"/>
          <p:cNvSpPr/>
          <p:nvPr/>
        </p:nvSpPr>
        <p:spPr>
          <a:xfrm>
            <a:off x="685800" y="1617840"/>
            <a:ext cx="8193600" cy="832680"/>
          </a:xfrm>
          <a:prstGeom prst="rect">
            <a:avLst/>
          </a:prstGeom>
          <a:noFill/>
          <a:ln>
            <a:noFill/>
          </a:ln>
        </p:spPr>
        <p:style>
          <a:lnRef idx="0"/>
          <a:fillRef idx="0"/>
          <a:effectRef idx="0"/>
          <a:fontRef idx="minor"/>
        </p:style>
        <p:txBody>
          <a:bodyPr lIns="0" rIns="0" tIns="0" bIns="0"/>
          <a:p>
            <a:pPr marL="457200" indent="-341640">
              <a:lnSpc>
                <a:spcPct val="100000"/>
              </a:lnSpc>
              <a:buClr>
                <a:srgbClr val="000000"/>
              </a:buClr>
              <a:buFont typeface="Arial"/>
              <a:buChar char="-"/>
            </a:pPr>
            <a:r>
              <a:rPr b="0" lang="en-US" sz="2400" spc="-1" strike="noStrike">
                <a:solidFill>
                  <a:srgbClr val="000000"/>
                </a:solidFill>
                <a:latin typeface="Arial"/>
                <a:ea typeface="Arial"/>
              </a:rPr>
              <a:t>Use view changes to model malicious nodes</a:t>
            </a:r>
            <a:endParaRPr b="0" lang="en-US" sz="2400" spc="-1" strike="noStrike">
              <a:latin typeface="Arial"/>
            </a:endParaRPr>
          </a:p>
          <a:p>
            <a:pPr marL="457200" indent="-341640">
              <a:lnSpc>
                <a:spcPct val="100000"/>
              </a:lnSpc>
              <a:buClr>
                <a:srgbClr val="000000"/>
              </a:buClr>
              <a:buFont typeface="Arial"/>
              <a:buChar char="-"/>
            </a:pPr>
            <a:r>
              <a:rPr b="0" lang="en-US" sz="2400" spc="-1" strike="noStrike">
                <a:solidFill>
                  <a:srgbClr val="000000"/>
                </a:solidFill>
                <a:latin typeface="Arial"/>
                <a:ea typeface="Arial"/>
              </a:rPr>
              <a:t>Analyze degradation of performance with increasing number of compromised nodes</a:t>
            </a:r>
            <a:endParaRPr b="0" lang="en-US" sz="2400" spc="-1" strike="noStrike">
              <a:latin typeface="Arial"/>
            </a:endParaRPr>
          </a:p>
        </p:txBody>
      </p:sp>
      <p:sp>
        <p:nvSpPr>
          <p:cNvPr id="233" name="CustomShape 4"/>
          <p:cNvSpPr/>
          <p:nvPr/>
        </p:nvSpPr>
        <p:spPr>
          <a:xfrm>
            <a:off x="715680" y="1204200"/>
            <a:ext cx="10828080" cy="340200"/>
          </a:xfrm>
          <a:prstGeom prst="rect">
            <a:avLst/>
          </a:prstGeom>
          <a:noFill/>
          <a:ln>
            <a:noFill/>
          </a:ln>
        </p:spPr>
        <p:style>
          <a:lnRef idx="0"/>
          <a:fillRef idx="0"/>
          <a:effectRef idx="0"/>
          <a:fontRef idx="minor"/>
        </p:style>
        <p:txBody>
          <a:bodyPr lIns="0" rIns="0" tIns="0" bIns="91440"/>
          <a:p>
            <a:pPr>
              <a:lnSpc>
                <a:spcPct val="90000"/>
              </a:lnSpc>
            </a:pPr>
            <a:r>
              <a:rPr b="1" lang="en-US" sz="2400" spc="-1" strike="noStrike">
                <a:solidFill>
                  <a:srgbClr val="000000"/>
                </a:solidFill>
                <a:latin typeface="Arial"/>
                <a:ea typeface="Arial"/>
              </a:rPr>
              <a:t>Step 1: Implement View Changes with PBFT</a:t>
            </a:r>
            <a:endParaRPr b="0" lang="en-US" sz="2400" spc="-1" strike="noStrike">
              <a:latin typeface="Arial"/>
            </a:endParaRPr>
          </a:p>
        </p:txBody>
      </p:sp>
      <p:sp>
        <p:nvSpPr>
          <p:cNvPr id="234" name="CustomShape 5"/>
          <p:cNvSpPr/>
          <p:nvPr/>
        </p:nvSpPr>
        <p:spPr>
          <a:xfrm>
            <a:off x="754200" y="415440"/>
            <a:ext cx="10694520" cy="675360"/>
          </a:xfrm>
          <a:prstGeom prst="rect">
            <a:avLst/>
          </a:prstGeom>
          <a:noFill/>
          <a:ln>
            <a:noFill/>
          </a:ln>
        </p:spPr>
        <p:style>
          <a:lnRef idx="0"/>
          <a:fillRef idx="0"/>
          <a:effectRef idx="0"/>
          <a:fontRef idx="minor"/>
        </p:style>
        <p:txBody>
          <a:bodyPr lIns="0" rIns="0" tIns="0" bIns="0"/>
          <a:p>
            <a:pPr>
              <a:lnSpc>
                <a:spcPct val="80000"/>
              </a:lnSpc>
            </a:pPr>
            <a:r>
              <a:rPr b="0" lang="en-US" sz="3700" spc="-1" strike="noStrike">
                <a:solidFill>
                  <a:srgbClr val="ce1126"/>
                </a:solidFill>
                <a:latin typeface="Arial"/>
                <a:ea typeface="Arial"/>
              </a:rPr>
              <a:t>Upcoming Tasks</a:t>
            </a:r>
            <a:endParaRPr b="0" lang="en-US" sz="3700" spc="-1" strike="noStrike">
              <a:latin typeface="Arial"/>
            </a:endParaRPr>
          </a:p>
        </p:txBody>
      </p:sp>
      <p:sp>
        <p:nvSpPr>
          <p:cNvPr id="235" name="CustomShape 6"/>
          <p:cNvSpPr/>
          <p:nvPr/>
        </p:nvSpPr>
        <p:spPr>
          <a:xfrm>
            <a:off x="715680" y="4932720"/>
            <a:ext cx="8011080" cy="419400"/>
          </a:xfrm>
          <a:prstGeom prst="rect">
            <a:avLst/>
          </a:prstGeom>
          <a:noFill/>
          <a:ln>
            <a:noFill/>
          </a:ln>
        </p:spPr>
        <p:style>
          <a:lnRef idx="0"/>
          <a:fillRef idx="0"/>
          <a:effectRef idx="0"/>
          <a:fontRef idx="minor"/>
        </p:style>
        <p:txBody>
          <a:bodyPr lIns="90000" rIns="90000" tIns="45000" bIns="45000"/>
          <a:p>
            <a:pPr>
              <a:lnSpc>
                <a:spcPct val="90000"/>
              </a:lnSpc>
            </a:pPr>
            <a:r>
              <a:rPr b="1" lang="en-US" sz="2400" spc="-1" strike="noStrike">
                <a:solidFill>
                  <a:srgbClr val="000000"/>
                </a:solidFill>
                <a:latin typeface="Arial"/>
                <a:ea typeface="Arial"/>
              </a:rPr>
              <a:t>Step 3: Advanced Models for Malicious Nodes</a:t>
            </a:r>
            <a:endParaRPr b="0" lang="en-US" sz="2400" spc="-1" strike="noStrike">
              <a:latin typeface="Arial"/>
            </a:endParaRPr>
          </a:p>
        </p:txBody>
      </p:sp>
      <p:sp>
        <p:nvSpPr>
          <p:cNvPr id="236" name="CustomShape 7"/>
          <p:cNvSpPr/>
          <p:nvPr/>
        </p:nvSpPr>
        <p:spPr>
          <a:xfrm>
            <a:off x="685800" y="3547800"/>
            <a:ext cx="8438760" cy="1083960"/>
          </a:xfrm>
          <a:prstGeom prst="rect">
            <a:avLst/>
          </a:prstGeom>
          <a:noFill/>
          <a:ln>
            <a:noFill/>
          </a:ln>
        </p:spPr>
        <p:style>
          <a:lnRef idx="0"/>
          <a:fillRef idx="0"/>
          <a:effectRef idx="0"/>
          <a:fontRef idx="minor"/>
        </p:style>
        <p:txBody>
          <a:bodyPr lIns="0" rIns="0" tIns="0" bIns="0"/>
          <a:p>
            <a:pPr marL="457200" indent="-341640">
              <a:lnSpc>
                <a:spcPct val="100000"/>
              </a:lnSpc>
              <a:buClr>
                <a:srgbClr val="000000"/>
              </a:buClr>
              <a:buFont typeface="Arial"/>
              <a:buChar char="-"/>
            </a:pPr>
            <a:r>
              <a:rPr b="0" lang="en-US" sz="2400" spc="-1" strike="noStrike">
                <a:solidFill>
                  <a:srgbClr val="000000"/>
                </a:solidFill>
                <a:latin typeface="Arial"/>
                <a:ea typeface="Arial"/>
              </a:rPr>
              <a:t>Parallel with Step 1, ensure our parameters and implementations match current best practices in Blockchain Industry and state-of-the-art implementations</a:t>
            </a:r>
            <a:endParaRPr b="0" lang="en-US" sz="2400" spc="-1" strike="noStrike">
              <a:latin typeface="Arial"/>
            </a:endParaRPr>
          </a:p>
          <a:p>
            <a:pPr marL="457200">
              <a:lnSpc>
                <a:spcPct val="100000"/>
              </a:lnSpc>
              <a:spcBef>
                <a:spcPts val="601"/>
              </a:spcBef>
            </a:pPr>
            <a:endParaRPr b="0" lang="en-US" sz="2400" spc="-1" strike="noStrike">
              <a:latin typeface="Arial"/>
            </a:endParaRPr>
          </a:p>
        </p:txBody>
      </p:sp>
      <p:sp>
        <p:nvSpPr>
          <p:cNvPr id="237" name="CustomShape 8"/>
          <p:cNvSpPr/>
          <p:nvPr/>
        </p:nvSpPr>
        <p:spPr>
          <a:xfrm>
            <a:off x="8883720" y="3435840"/>
            <a:ext cx="2865600" cy="456120"/>
          </a:xfrm>
          <a:prstGeom prst="rect">
            <a:avLst/>
          </a:prstGeom>
          <a:noFill/>
          <a:ln>
            <a:noFill/>
          </a:ln>
        </p:spPr>
        <p:style>
          <a:lnRef idx="0"/>
          <a:fillRef idx="0"/>
          <a:effectRef idx="0"/>
          <a:fontRef idx="minor"/>
        </p:style>
        <p:txBody>
          <a:bodyPr lIns="90000" rIns="90000" tIns="45000" bIns="45000"/>
          <a:p>
            <a:pPr>
              <a:lnSpc>
                <a:spcPct val="100000"/>
              </a:lnSpc>
            </a:pPr>
            <a:r>
              <a:rPr b="1" lang="en-US" sz="2400" spc="-1" strike="noStrike">
                <a:solidFill>
                  <a:srgbClr val="ff0000"/>
                </a:solidFill>
                <a:latin typeface="Arial"/>
                <a:ea typeface="Arial"/>
              </a:rPr>
              <a:t>Task: 4 weeks</a:t>
            </a:r>
            <a:endParaRPr b="0" lang="en-US" sz="2400" spc="-1" strike="noStrike">
              <a:latin typeface="Arial"/>
            </a:endParaRPr>
          </a:p>
        </p:txBody>
      </p:sp>
      <p:sp>
        <p:nvSpPr>
          <p:cNvPr id="238" name="CustomShape 9"/>
          <p:cNvSpPr/>
          <p:nvPr/>
        </p:nvSpPr>
        <p:spPr>
          <a:xfrm>
            <a:off x="8883720" y="1878480"/>
            <a:ext cx="2865600" cy="456120"/>
          </a:xfrm>
          <a:prstGeom prst="rect">
            <a:avLst/>
          </a:prstGeom>
          <a:noFill/>
          <a:ln>
            <a:noFill/>
          </a:ln>
        </p:spPr>
        <p:style>
          <a:lnRef idx="0"/>
          <a:fillRef idx="0"/>
          <a:effectRef idx="0"/>
          <a:fontRef idx="minor"/>
        </p:style>
        <p:txBody>
          <a:bodyPr lIns="90000" rIns="90000" tIns="45000" bIns="45000"/>
          <a:p>
            <a:pPr>
              <a:lnSpc>
                <a:spcPct val="100000"/>
              </a:lnSpc>
            </a:pPr>
            <a:r>
              <a:rPr b="1" lang="en-US" sz="2400" spc="-1" strike="noStrike">
                <a:solidFill>
                  <a:srgbClr val="ff0000"/>
                </a:solidFill>
                <a:latin typeface="Arial"/>
                <a:ea typeface="Arial"/>
              </a:rPr>
              <a:t>Task: 4 weeks</a:t>
            </a:r>
            <a:endParaRPr b="0" lang="en-US" sz="2400" spc="-1" strike="noStrike">
              <a:latin typeface="Arial"/>
            </a:endParaRPr>
          </a:p>
        </p:txBody>
      </p:sp>
      <p:sp>
        <p:nvSpPr>
          <p:cNvPr id="239" name="CustomShape 10"/>
          <p:cNvSpPr/>
          <p:nvPr/>
        </p:nvSpPr>
        <p:spPr>
          <a:xfrm>
            <a:off x="715680" y="3182760"/>
            <a:ext cx="8011080" cy="419400"/>
          </a:xfrm>
          <a:prstGeom prst="rect">
            <a:avLst/>
          </a:prstGeom>
          <a:noFill/>
          <a:ln>
            <a:noFill/>
          </a:ln>
        </p:spPr>
        <p:style>
          <a:lnRef idx="0"/>
          <a:fillRef idx="0"/>
          <a:effectRef idx="0"/>
          <a:fontRef idx="minor"/>
        </p:style>
        <p:txBody>
          <a:bodyPr lIns="90000" rIns="90000" tIns="45000" bIns="45000"/>
          <a:p>
            <a:pPr>
              <a:lnSpc>
                <a:spcPct val="90000"/>
              </a:lnSpc>
            </a:pPr>
            <a:r>
              <a:rPr b="1" lang="en-US" sz="2400" spc="-1" strike="noStrike">
                <a:solidFill>
                  <a:srgbClr val="000000"/>
                </a:solidFill>
                <a:latin typeface="Arial"/>
                <a:ea typeface="Arial"/>
              </a:rPr>
              <a:t>Step 2: Check Implementations for Correctness</a:t>
            </a:r>
            <a:endParaRPr b="0" lang="en-US" sz="2400" spc="-1" strike="noStrike">
              <a:latin typeface="Arial"/>
            </a:endParaRPr>
          </a:p>
        </p:txBody>
      </p:sp>
      <p:sp>
        <p:nvSpPr>
          <p:cNvPr id="240" name="CustomShape 11"/>
          <p:cNvSpPr/>
          <p:nvPr/>
        </p:nvSpPr>
        <p:spPr>
          <a:xfrm>
            <a:off x="754200" y="5295960"/>
            <a:ext cx="8438760" cy="1083960"/>
          </a:xfrm>
          <a:prstGeom prst="rect">
            <a:avLst/>
          </a:prstGeom>
          <a:noFill/>
          <a:ln>
            <a:noFill/>
          </a:ln>
        </p:spPr>
        <p:style>
          <a:lnRef idx="0"/>
          <a:fillRef idx="0"/>
          <a:effectRef idx="0"/>
          <a:fontRef idx="minor"/>
        </p:style>
        <p:txBody>
          <a:bodyPr lIns="0" rIns="0" tIns="0" bIns="0"/>
          <a:p>
            <a:pPr marL="457200" indent="-341640">
              <a:lnSpc>
                <a:spcPct val="100000"/>
              </a:lnSpc>
              <a:buClr>
                <a:srgbClr val="000000"/>
              </a:buClr>
              <a:buFont typeface="Arial"/>
              <a:buChar char="-"/>
            </a:pPr>
            <a:r>
              <a:rPr b="0" lang="en-US" sz="2400" spc="-1" strike="noStrike">
                <a:solidFill>
                  <a:srgbClr val="000000"/>
                </a:solidFill>
                <a:latin typeface="Arial"/>
                <a:ea typeface="Arial"/>
              </a:rPr>
              <a:t>Integration of different models of malicious behavior</a:t>
            </a:r>
            <a:endParaRPr b="0" lang="en-US" sz="2400" spc="-1" strike="noStrike">
              <a:latin typeface="Arial"/>
            </a:endParaRPr>
          </a:p>
          <a:p>
            <a:pPr marL="457200" indent="-341640">
              <a:lnSpc>
                <a:spcPct val="100000"/>
              </a:lnSpc>
              <a:buClr>
                <a:srgbClr val="000000"/>
              </a:buClr>
              <a:buFont typeface="Arial"/>
              <a:buChar char="-"/>
            </a:pPr>
            <a:r>
              <a:rPr b="0" lang="en-US" sz="2400" spc="-1" strike="noStrike">
                <a:solidFill>
                  <a:srgbClr val="000000"/>
                </a:solidFill>
                <a:latin typeface="Arial"/>
                <a:ea typeface="Arial"/>
              </a:rPr>
              <a:t>Inclusion of game theoretic framework</a:t>
            </a:r>
            <a:endParaRPr b="0" lang="en-US" sz="2400" spc="-1" strike="noStrike">
              <a:latin typeface="Arial"/>
            </a:endParaRPr>
          </a:p>
        </p:txBody>
      </p:sp>
      <p:sp>
        <p:nvSpPr>
          <p:cNvPr id="241" name="CustomShape 12"/>
          <p:cNvSpPr/>
          <p:nvPr/>
        </p:nvSpPr>
        <p:spPr>
          <a:xfrm>
            <a:off x="8888040" y="5381280"/>
            <a:ext cx="2865600" cy="456120"/>
          </a:xfrm>
          <a:prstGeom prst="rect">
            <a:avLst/>
          </a:prstGeom>
          <a:noFill/>
          <a:ln>
            <a:noFill/>
          </a:ln>
        </p:spPr>
        <p:style>
          <a:lnRef idx="0"/>
          <a:fillRef idx="0"/>
          <a:effectRef idx="0"/>
          <a:fontRef idx="minor"/>
        </p:style>
        <p:txBody>
          <a:bodyPr lIns="90000" rIns="90000" tIns="45000" bIns="45000"/>
          <a:p>
            <a:pPr>
              <a:lnSpc>
                <a:spcPct val="100000"/>
              </a:lnSpc>
            </a:pPr>
            <a:r>
              <a:rPr b="1" lang="en-US" sz="2400" spc="-1" strike="noStrike">
                <a:solidFill>
                  <a:srgbClr val="ff0000"/>
                </a:solidFill>
                <a:latin typeface="Arial"/>
                <a:ea typeface="Arial"/>
              </a:rPr>
              <a:t>Task: 6 weeks</a:t>
            </a:r>
            <a:endParaRPr b="0" lang="en-US" sz="2400" spc="-1" strike="noStrike">
              <a:latin typeface="Arial"/>
            </a:endParaRPr>
          </a:p>
        </p:txBody>
      </p:sp>
    </p:spTree>
  </p:cSld>
  <p:transition spd="med">
    <p:fade/>
  </p:transition>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CustomShape 1"/>
          <p:cNvSpPr/>
          <p:nvPr/>
        </p:nvSpPr>
        <p:spPr>
          <a:xfrm>
            <a:off x="10983240" y="6380280"/>
            <a:ext cx="530640" cy="363600"/>
          </a:xfrm>
          <a:prstGeom prst="rect">
            <a:avLst/>
          </a:prstGeom>
          <a:noFill/>
          <a:ln>
            <a:noFill/>
          </a:ln>
        </p:spPr>
        <p:style>
          <a:lnRef idx="0"/>
          <a:fillRef idx="0"/>
          <a:effectRef idx="0"/>
          <a:fontRef idx="minor"/>
        </p:style>
      </p:sp>
      <p:sp>
        <p:nvSpPr>
          <p:cNvPr id="243" name="CustomShape 2"/>
          <p:cNvSpPr/>
          <p:nvPr/>
        </p:nvSpPr>
        <p:spPr>
          <a:xfrm>
            <a:off x="576000" y="6591600"/>
            <a:ext cx="11047680" cy="2667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200" spc="-1" strike="noStrike">
                <a:solidFill>
                  <a:srgbClr val="000000"/>
                </a:solidFill>
                <a:latin typeface="Arial"/>
                <a:ea typeface="Arial"/>
              </a:rPr>
              <a:t>RTX PROPRIETARY – This page does not contain any export controlled technical data.</a:t>
            </a:r>
            <a:endParaRPr b="0" lang="en-US" sz="1200" spc="-1" strike="noStrike">
              <a:latin typeface="Arial"/>
            </a:endParaRPr>
          </a:p>
        </p:txBody>
      </p:sp>
      <p:sp>
        <p:nvSpPr>
          <p:cNvPr id="244" name="CustomShape 3"/>
          <p:cNvSpPr/>
          <p:nvPr/>
        </p:nvSpPr>
        <p:spPr>
          <a:xfrm>
            <a:off x="685800" y="1617840"/>
            <a:ext cx="8193600" cy="832680"/>
          </a:xfrm>
          <a:prstGeom prst="rect">
            <a:avLst/>
          </a:prstGeom>
          <a:noFill/>
          <a:ln>
            <a:noFill/>
          </a:ln>
        </p:spPr>
        <p:style>
          <a:lnRef idx="0"/>
          <a:fillRef idx="0"/>
          <a:effectRef idx="0"/>
          <a:fontRef idx="minor"/>
        </p:style>
        <p:txBody>
          <a:bodyPr lIns="0" rIns="0" tIns="0" bIns="0"/>
          <a:p>
            <a:pPr marL="457200" indent="-341640">
              <a:lnSpc>
                <a:spcPct val="100000"/>
              </a:lnSpc>
              <a:buClr>
                <a:srgbClr val="000000"/>
              </a:buClr>
              <a:buFont typeface="Arial"/>
              <a:buChar char="-"/>
            </a:pPr>
            <a:r>
              <a:rPr b="0" lang="en-US" sz="2400" spc="-1" strike="noStrike">
                <a:solidFill>
                  <a:srgbClr val="000000"/>
                </a:solidFill>
                <a:latin typeface="Arial"/>
                <a:ea typeface="Arial"/>
              </a:rPr>
              <a:t>Build accurate consensus models within Hyperledger</a:t>
            </a:r>
            <a:endParaRPr b="0" lang="en-US" sz="2400" spc="-1" strike="noStrike">
              <a:latin typeface="Arial"/>
            </a:endParaRPr>
          </a:p>
          <a:p>
            <a:pPr marL="457200" indent="-341640">
              <a:lnSpc>
                <a:spcPct val="100000"/>
              </a:lnSpc>
              <a:buClr>
                <a:srgbClr val="000000"/>
              </a:buClr>
              <a:buFont typeface="Arial"/>
              <a:buChar char="-"/>
            </a:pPr>
            <a:r>
              <a:rPr b="0" lang="en-US" sz="2400" spc="-1" strike="noStrike">
                <a:solidFill>
                  <a:srgbClr val="000000"/>
                </a:solidFill>
                <a:latin typeface="Arial"/>
                <a:ea typeface="Arial"/>
              </a:rPr>
              <a:t>Simulate small instance to improve simulator realism using procured statistics</a:t>
            </a: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p:txBody>
      </p:sp>
      <p:sp>
        <p:nvSpPr>
          <p:cNvPr id="245" name="CustomShape 4"/>
          <p:cNvSpPr/>
          <p:nvPr/>
        </p:nvSpPr>
        <p:spPr>
          <a:xfrm>
            <a:off x="715680" y="1204200"/>
            <a:ext cx="10828080" cy="340200"/>
          </a:xfrm>
          <a:prstGeom prst="rect">
            <a:avLst/>
          </a:prstGeom>
          <a:noFill/>
          <a:ln>
            <a:noFill/>
          </a:ln>
        </p:spPr>
        <p:style>
          <a:lnRef idx="0"/>
          <a:fillRef idx="0"/>
          <a:effectRef idx="0"/>
          <a:fontRef idx="minor"/>
        </p:style>
        <p:txBody>
          <a:bodyPr lIns="0" rIns="0" tIns="0" bIns="91440"/>
          <a:p>
            <a:pPr>
              <a:lnSpc>
                <a:spcPct val="90000"/>
              </a:lnSpc>
            </a:pPr>
            <a:r>
              <a:rPr b="1" lang="en-US" sz="2400" spc="-1" strike="noStrike">
                <a:solidFill>
                  <a:srgbClr val="000000"/>
                </a:solidFill>
                <a:latin typeface="Arial"/>
                <a:ea typeface="Arial"/>
              </a:rPr>
              <a:t>Step 4: Hyperledger Use for Realistic Modeling</a:t>
            </a:r>
            <a:endParaRPr b="0" lang="en-US" sz="2400" spc="-1" strike="noStrike">
              <a:latin typeface="Arial"/>
            </a:endParaRPr>
          </a:p>
        </p:txBody>
      </p:sp>
      <p:sp>
        <p:nvSpPr>
          <p:cNvPr id="246" name="CustomShape 5"/>
          <p:cNvSpPr/>
          <p:nvPr/>
        </p:nvSpPr>
        <p:spPr>
          <a:xfrm>
            <a:off x="754200" y="415440"/>
            <a:ext cx="10694520" cy="675360"/>
          </a:xfrm>
          <a:prstGeom prst="rect">
            <a:avLst/>
          </a:prstGeom>
          <a:noFill/>
          <a:ln>
            <a:noFill/>
          </a:ln>
        </p:spPr>
        <p:style>
          <a:lnRef idx="0"/>
          <a:fillRef idx="0"/>
          <a:effectRef idx="0"/>
          <a:fontRef idx="minor"/>
        </p:style>
        <p:txBody>
          <a:bodyPr lIns="0" rIns="0" tIns="0" bIns="0"/>
          <a:p>
            <a:pPr>
              <a:lnSpc>
                <a:spcPct val="80000"/>
              </a:lnSpc>
            </a:pPr>
            <a:r>
              <a:rPr b="0" lang="en-US" sz="3700" spc="-1" strike="noStrike">
                <a:solidFill>
                  <a:srgbClr val="ce1126"/>
                </a:solidFill>
                <a:latin typeface="Arial"/>
                <a:ea typeface="Arial"/>
              </a:rPr>
              <a:t>Upcoming Tasks</a:t>
            </a:r>
            <a:endParaRPr b="0" lang="en-US" sz="3700" spc="-1" strike="noStrike">
              <a:latin typeface="Arial"/>
            </a:endParaRPr>
          </a:p>
        </p:txBody>
      </p:sp>
      <p:sp>
        <p:nvSpPr>
          <p:cNvPr id="247" name="CustomShape 6"/>
          <p:cNvSpPr/>
          <p:nvPr/>
        </p:nvSpPr>
        <p:spPr>
          <a:xfrm>
            <a:off x="685800" y="3547800"/>
            <a:ext cx="8438760" cy="1083960"/>
          </a:xfrm>
          <a:prstGeom prst="rect">
            <a:avLst/>
          </a:prstGeom>
          <a:noFill/>
          <a:ln>
            <a:noFill/>
          </a:ln>
        </p:spPr>
        <p:style>
          <a:lnRef idx="0"/>
          <a:fillRef idx="0"/>
          <a:effectRef idx="0"/>
          <a:fontRef idx="minor"/>
        </p:style>
        <p:txBody>
          <a:bodyPr lIns="0" rIns="0" tIns="0" bIns="0"/>
          <a:p>
            <a:pPr marL="457200" indent="-341640">
              <a:lnSpc>
                <a:spcPct val="100000"/>
              </a:lnSpc>
              <a:buClr>
                <a:srgbClr val="000000"/>
              </a:buClr>
              <a:buFont typeface="Arial"/>
              <a:buChar char="-"/>
            </a:pPr>
            <a:r>
              <a:rPr b="0" lang="en-US" sz="2400" spc="-1" strike="noStrike">
                <a:solidFill>
                  <a:srgbClr val="000000"/>
                </a:solidFill>
                <a:latin typeface="Arial"/>
                <a:ea typeface="Arial"/>
              </a:rPr>
              <a:t>Tokenize parts in the supply chain: hardware solutions overview (such as Diamond Unclonable Security Tags)</a:t>
            </a:r>
            <a:endParaRPr b="0" lang="en-US" sz="2400" spc="-1" strike="noStrike">
              <a:latin typeface="Arial"/>
            </a:endParaRPr>
          </a:p>
          <a:p>
            <a:pPr marL="457200" indent="-341640">
              <a:lnSpc>
                <a:spcPct val="100000"/>
              </a:lnSpc>
              <a:buClr>
                <a:srgbClr val="000000"/>
              </a:buClr>
              <a:buFont typeface="Arial"/>
              <a:buChar char="-"/>
            </a:pPr>
            <a:r>
              <a:rPr b="0" lang="en-US" sz="2400" spc="-1" strike="noStrike">
                <a:solidFill>
                  <a:srgbClr val="000000"/>
                </a:solidFill>
                <a:latin typeface="Arial"/>
                <a:ea typeface="Arial"/>
              </a:rPr>
              <a:t>Integrate Blockchains with serial number verification</a:t>
            </a:r>
            <a:endParaRPr b="0" lang="en-US" sz="2400" spc="-1" strike="noStrike">
              <a:latin typeface="Arial"/>
            </a:endParaRPr>
          </a:p>
          <a:p>
            <a:pPr marL="457200" indent="-341640">
              <a:lnSpc>
                <a:spcPct val="100000"/>
              </a:lnSpc>
              <a:buClr>
                <a:srgbClr val="000000"/>
              </a:buClr>
              <a:buFont typeface="Arial"/>
              <a:buChar char="-"/>
            </a:pPr>
            <a:r>
              <a:rPr b="0" lang="en-US" sz="2400" spc="-1" strike="noStrike">
                <a:solidFill>
                  <a:srgbClr val="000000"/>
                </a:solidFill>
                <a:latin typeface="Arial"/>
                <a:ea typeface="Arial"/>
              </a:rPr>
              <a:t>Certificate Authority integration </a:t>
            </a:r>
            <a:endParaRPr b="0" lang="en-US" sz="2400" spc="-1" strike="noStrike">
              <a:latin typeface="Arial"/>
            </a:endParaRPr>
          </a:p>
          <a:p>
            <a:pPr marL="457200" indent="-341640">
              <a:lnSpc>
                <a:spcPct val="100000"/>
              </a:lnSpc>
              <a:buClr>
                <a:srgbClr val="000000"/>
              </a:buClr>
              <a:buFont typeface="Arial"/>
              <a:buChar char="-"/>
            </a:pPr>
            <a:r>
              <a:rPr b="0" lang="en-US" sz="2400" spc="-1" strike="noStrike">
                <a:solidFill>
                  <a:srgbClr val="000000"/>
                </a:solidFill>
                <a:latin typeface="Arial"/>
                <a:ea typeface="Arial"/>
              </a:rPr>
              <a:t>Use RTRC work on bottleneck identification to pinpoint injection of counterfeit parts</a:t>
            </a:r>
            <a:endParaRPr b="0" lang="en-US" sz="2400" spc="-1" strike="noStrike">
              <a:latin typeface="Arial"/>
            </a:endParaRPr>
          </a:p>
          <a:p>
            <a:pPr marL="457200" indent="-341640">
              <a:lnSpc>
                <a:spcPct val="100000"/>
              </a:lnSpc>
              <a:buClr>
                <a:srgbClr val="000000"/>
              </a:buClr>
              <a:buFont typeface="Arial"/>
              <a:buChar char="-"/>
            </a:pPr>
            <a:r>
              <a:rPr b="0" lang="en-US" sz="2400" spc="-1" strike="noStrike">
                <a:solidFill>
                  <a:srgbClr val="000000"/>
                </a:solidFill>
                <a:latin typeface="Arial"/>
                <a:ea typeface="Arial"/>
              </a:rPr>
              <a:t>Investigate composable serial numbers for systems</a:t>
            </a:r>
            <a:endParaRPr b="0" lang="en-US" sz="2400" spc="-1" strike="noStrike">
              <a:latin typeface="Arial"/>
            </a:endParaRPr>
          </a:p>
        </p:txBody>
      </p:sp>
      <p:sp>
        <p:nvSpPr>
          <p:cNvPr id="248" name="CustomShape 7"/>
          <p:cNvSpPr/>
          <p:nvPr/>
        </p:nvSpPr>
        <p:spPr>
          <a:xfrm>
            <a:off x="8946000" y="3792960"/>
            <a:ext cx="2865600" cy="456120"/>
          </a:xfrm>
          <a:prstGeom prst="rect">
            <a:avLst/>
          </a:prstGeom>
          <a:noFill/>
          <a:ln>
            <a:noFill/>
          </a:ln>
        </p:spPr>
        <p:style>
          <a:lnRef idx="0"/>
          <a:fillRef idx="0"/>
          <a:effectRef idx="0"/>
          <a:fontRef idx="minor"/>
        </p:style>
        <p:txBody>
          <a:bodyPr lIns="90000" rIns="90000" tIns="45000" bIns="45000"/>
          <a:p>
            <a:pPr>
              <a:lnSpc>
                <a:spcPct val="100000"/>
              </a:lnSpc>
            </a:pPr>
            <a:r>
              <a:rPr b="1" lang="en-US" sz="2400" spc="-1" strike="noStrike">
                <a:solidFill>
                  <a:srgbClr val="ff0000"/>
                </a:solidFill>
                <a:latin typeface="Arial"/>
                <a:ea typeface="Arial"/>
              </a:rPr>
              <a:t>Task: 8 weeks</a:t>
            </a:r>
            <a:endParaRPr b="0" lang="en-US" sz="2400" spc="-1" strike="noStrike">
              <a:latin typeface="Arial"/>
            </a:endParaRPr>
          </a:p>
        </p:txBody>
      </p:sp>
      <p:sp>
        <p:nvSpPr>
          <p:cNvPr id="249" name="CustomShape 8"/>
          <p:cNvSpPr/>
          <p:nvPr/>
        </p:nvSpPr>
        <p:spPr>
          <a:xfrm>
            <a:off x="8883720" y="1878480"/>
            <a:ext cx="2865600" cy="456120"/>
          </a:xfrm>
          <a:prstGeom prst="rect">
            <a:avLst/>
          </a:prstGeom>
          <a:noFill/>
          <a:ln>
            <a:noFill/>
          </a:ln>
        </p:spPr>
        <p:style>
          <a:lnRef idx="0"/>
          <a:fillRef idx="0"/>
          <a:effectRef idx="0"/>
          <a:fontRef idx="minor"/>
        </p:style>
        <p:txBody>
          <a:bodyPr lIns="90000" rIns="90000" tIns="45000" bIns="45000"/>
          <a:p>
            <a:pPr>
              <a:lnSpc>
                <a:spcPct val="100000"/>
              </a:lnSpc>
            </a:pPr>
            <a:r>
              <a:rPr b="1" lang="en-US" sz="2400" spc="-1" strike="noStrike">
                <a:solidFill>
                  <a:srgbClr val="ff0000"/>
                </a:solidFill>
                <a:latin typeface="Arial"/>
                <a:ea typeface="Arial"/>
              </a:rPr>
              <a:t>Task: 6 weeks</a:t>
            </a:r>
            <a:endParaRPr b="0" lang="en-US" sz="2400" spc="-1" strike="noStrike">
              <a:latin typeface="Arial"/>
            </a:endParaRPr>
          </a:p>
        </p:txBody>
      </p:sp>
      <p:sp>
        <p:nvSpPr>
          <p:cNvPr id="250" name="CustomShape 9"/>
          <p:cNvSpPr/>
          <p:nvPr/>
        </p:nvSpPr>
        <p:spPr>
          <a:xfrm>
            <a:off x="715680" y="3182760"/>
            <a:ext cx="8011080" cy="419400"/>
          </a:xfrm>
          <a:prstGeom prst="rect">
            <a:avLst/>
          </a:prstGeom>
          <a:noFill/>
          <a:ln>
            <a:noFill/>
          </a:ln>
        </p:spPr>
        <p:style>
          <a:lnRef idx="0"/>
          <a:fillRef idx="0"/>
          <a:effectRef idx="0"/>
          <a:fontRef idx="minor"/>
        </p:style>
        <p:txBody>
          <a:bodyPr lIns="90000" rIns="90000" tIns="45000" bIns="45000"/>
          <a:p>
            <a:pPr>
              <a:lnSpc>
                <a:spcPct val="90000"/>
              </a:lnSpc>
            </a:pPr>
            <a:r>
              <a:rPr b="1" lang="en-US" sz="2400" spc="-1" strike="noStrike">
                <a:solidFill>
                  <a:srgbClr val="000000"/>
                </a:solidFill>
                <a:latin typeface="Arial"/>
                <a:ea typeface="Arial"/>
              </a:rPr>
              <a:t>Step 5: Counterfeit Part Tracking</a:t>
            </a:r>
            <a:endParaRPr b="0" lang="en-US" sz="2400" spc="-1" strike="noStrike">
              <a:latin typeface="Arial"/>
            </a:endParaRPr>
          </a:p>
        </p:txBody>
      </p:sp>
    </p:spTree>
  </p:cSld>
  <p:transition spd="med">
    <p:fade/>
  </p:transition>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CustomShape 1"/>
          <p:cNvSpPr/>
          <p:nvPr/>
        </p:nvSpPr>
        <p:spPr>
          <a:xfrm>
            <a:off x="10983240" y="6380280"/>
            <a:ext cx="530640" cy="363600"/>
          </a:xfrm>
          <a:prstGeom prst="rect">
            <a:avLst/>
          </a:prstGeom>
          <a:noFill/>
          <a:ln>
            <a:noFill/>
          </a:ln>
        </p:spPr>
        <p:style>
          <a:lnRef idx="0"/>
          <a:fillRef idx="0"/>
          <a:effectRef idx="0"/>
          <a:fontRef idx="minor"/>
        </p:style>
      </p:sp>
      <p:sp>
        <p:nvSpPr>
          <p:cNvPr id="252" name="CustomShape 2"/>
          <p:cNvSpPr/>
          <p:nvPr/>
        </p:nvSpPr>
        <p:spPr>
          <a:xfrm>
            <a:off x="576000" y="6591600"/>
            <a:ext cx="11047680" cy="2667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200" spc="-1" strike="noStrike">
                <a:solidFill>
                  <a:srgbClr val="000000"/>
                </a:solidFill>
                <a:latin typeface="Arial"/>
                <a:ea typeface="Arial"/>
              </a:rPr>
              <a:t>RTX PROPRIETARY – This page does not contain any export controlled technical data.</a:t>
            </a:r>
            <a:endParaRPr b="0" lang="en-US" sz="1200" spc="-1" strike="noStrike">
              <a:latin typeface="Arial"/>
            </a:endParaRPr>
          </a:p>
        </p:txBody>
      </p:sp>
      <p:sp>
        <p:nvSpPr>
          <p:cNvPr id="253" name="CustomShape 3"/>
          <p:cNvSpPr/>
          <p:nvPr/>
        </p:nvSpPr>
        <p:spPr>
          <a:xfrm>
            <a:off x="754200" y="415440"/>
            <a:ext cx="10694520" cy="675360"/>
          </a:xfrm>
          <a:prstGeom prst="rect">
            <a:avLst/>
          </a:prstGeom>
          <a:noFill/>
          <a:ln>
            <a:noFill/>
          </a:ln>
        </p:spPr>
        <p:style>
          <a:lnRef idx="0"/>
          <a:fillRef idx="0"/>
          <a:effectRef idx="0"/>
          <a:fontRef idx="minor"/>
        </p:style>
        <p:txBody>
          <a:bodyPr lIns="0" rIns="0" tIns="0" bIns="0"/>
          <a:p>
            <a:pPr>
              <a:lnSpc>
                <a:spcPct val="80000"/>
              </a:lnSpc>
            </a:pPr>
            <a:r>
              <a:rPr b="1" lang="en-US" sz="3700" spc="-1" strike="noStrike">
                <a:solidFill>
                  <a:srgbClr val="000000"/>
                </a:solidFill>
                <a:latin typeface="Arial"/>
                <a:ea typeface="Arial"/>
              </a:rPr>
              <a:t>Hyperledger Task Details</a:t>
            </a:r>
            <a:endParaRPr b="0" lang="en-US" sz="3700" spc="-1" strike="noStrike">
              <a:latin typeface="Arial"/>
            </a:endParaRPr>
          </a:p>
        </p:txBody>
      </p:sp>
      <p:sp>
        <p:nvSpPr>
          <p:cNvPr id="254" name="CustomShape 4"/>
          <p:cNvSpPr/>
          <p:nvPr/>
        </p:nvSpPr>
        <p:spPr>
          <a:xfrm>
            <a:off x="111960" y="881280"/>
            <a:ext cx="11334600" cy="667404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0000"/>
              </a:buClr>
              <a:buFont typeface="Arial"/>
              <a:buChar char="•"/>
            </a:pPr>
            <a:r>
              <a:rPr b="0" lang="en-US" sz="2400" spc="-1" strike="noStrike">
                <a:solidFill>
                  <a:srgbClr val="000000"/>
                </a:solidFill>
                <a:latin typeface="Arial"/>
                <a:ea typeface="Arial"/>
              </a:rPr>
              <a:t>Hyperledger is the primary mode of actual blockchain deployment</a:t>
            </a:r>
            <a:endParaRPr b="0" lang="en-US" sz="2400" spc="-1" strike="noStrike">
              <a:latin typeface="Arial"/>
            </a:endParaRPr>
          </a:p>
          <a:p>
            <a:pPr>
              <a:lnSpc>
                <a:spcPct val="100000"/>
              </a:lnSpc>
            </a:pPr>
            <a:endParaRPr b="0" lang="en-US" sz="2400" spc="-1" strike="noStrike">
              <a:latin typeface="Arial"/>
            </a:endParaRPr>
          </a:p>
          <a:p>
            <a:pPr marL="285840" indent="-285480">
              <a:lnSpc>
                <a:spcPct val="100000"/>
              </a:lnSpc>
              <a:buClr>
                <a:srgbClr val="000000"/>
              </a:buClr>
              <a:buFont typeface="Arial"/>
              <a:buChar char="•"/>
            </a:pPr>
            <a:r>
              <a:rPr b="0" lang="en-US" sz="2400" spc="-1" strike="noStrike">
                <a:solidFill>
                  <a:srgbClr val="000000"/>
                </a:solidFill>
                <a:latin typeface="Arial"/>
                <a:ea typeface="Arial"/>
              </a:rPr>
              <a:t>Hyperledger Fabric is a “distributed Operating System” that supports permissioned blockchain networks</a:t>
            </a:r>
            <a:endParaRPr b="0" lang="en-US" sz="2400" spc="-1" strike="noStrike">
              <a:latin typeface="Arial"/>
            </a:endParaRPr>
          </a:p>
          <a:p>
            <a:pPr>
              <a:lnSpc>
                <a:spcPct val="100000"/>
              </a:lnSpc>
            </a:pPr>
            <a:endParaRPr b="0" lang="en-US" sz="2400" spc="-1" strike="noStrike">
              <a:latin typeface="Arial"/>
            </a:endParaRPr>
          </a:p>
          <a:p>
            <a:pPr marL="285840" indent="-285480">
              <a:lnSpc>
                <a:spcPct val="100000"/>
              </a:lnSpc>
              <a:buClr>
                <a:srgbClr val="000000"/>
              </a:buClr>
              <a:buFont typeface="Arial"/>
              <a:buChar char="•"/>
            </a:pPr>
            <a:r>
              <a:rPr b="0" lang="en-US" sz="2400" spc="-1" strike="noStrike">
                <a:solidFill>
                  <a:srgbClr val="000000"/>
                </a:solidFill>
                <a:latin typeface="Arial"/>
                <a:ea typeface="Arial"/>
              </a:rPr>
              <a:t>It supports “modular consensus”, right now it supports different forms of consensus including Raft and PBFT, and theoretically custom consensus protocols</a:t>
            </a:r>
            <a:endParaRPr b="0" lang="en-US" sz="2400" spc="-1" strike="noStrike">
              <a:latin typeface="Arial"/>
            </a:endParaRPr>
          </a:p>
          <a:p>
            <a:pPr>
              <a:lnSpc>
                <a:spcPct val="100000"/>
              </a:lnSpc>
            </a:pPr>
            <a:endParaRPr b="0" lang="en-US" sz="2400" spc="-1" strike="noStrike">
              <a:latin typeface="Arial"/>
            </a:endParaRPr>
          </a:p>
          <a:p>
            <a:pPr marL="285840" indent="-285480">
              <a:lnSpc>
                <a:spcPct val="100000"/>
              </a:lnSpc>
              <a:buClr>
                <a:srgbClr val="000000"/>
              </a:buClr>
              <a:buFont typeface="Arial"/>
              <a:buChar char="•"/>
            </a:pPr>
            <a:r>
              <a:rPr b="0" lang="en-US" sz="2400" spc="-1" strike="noStrike">
                <a:solidFill>
                  <a:srgbClr val="000000"/>
                </a:solidFill>
                <a:latin typeface="Arial"/>
                <a:ea typeface="Arial"/>
              </a:rPr>
              <a:t>By writing “chaincode” in high level programming languages, arbitrary smart contracts can be programmed (any application can be implemented using the Hyperledger framework)</a:t>
            </a:r>
            <a:endParaRPr b="0" lang="en-US" sz="2400" spc="-1" strike="noStrike">
              <a:latin typeface="Arial"/>
            </a:endParaRPr>
          </a:p>
          <a:p>
            <a:pPr>
              <a:lnSpc>
                <a:spcPct val="100000"/>
              </a:lnSpc>
            </a:pPr>
            <a:endParaRPr b="0" lang="en-US" sz="2400" spc="-1" strike="noStrike">
              <a:latin typeface="Arial"/>
            </a:endParaRPr>
          </a:p>
          <a:p>
            <a:pPr marL="285840" indent="-285480">
              <a:lnSpc>
                <a:spcPct val="100000"/>
              </a:lnSpc>
              <a:buClr>
                <a:srgbClr val="000000"/>
              </a:buClr>
              <a:buFont typeface="Arial"/>
              <a:buChar char="•"/>
            </a:pPr>
            <a:r>
              <a:rPr b="0" lang="en-US" sz="2400" spc="-1" strike="noStrike">
                <a:solidFill>
                  <a:srgbClr val="000000"/>
                </a:solidFill>
                <a:latin typeface="Arial"/>
                <a:ea typeface="Arial"/>
              </a:rPr>
              <a:t>Hyperledger is a use case for permissioned blockchain applications, gather data that quantifies how Hyperledger works in practice: integrate with simulator</a:t>
            </a: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p:txBody>
      </p:sp>
      <p:pic>
        <p:nvPicPr>
          <p:cNvPr id="255" name="Google Shape;217;p36" descr=""/>
          <p:cNvPicPr/>
          <p:nvPr/>
        </p:nvPicPr>
        <p:blipFill>
          <a:blip r:embed="rId1"/>
          <a:stretch/>
        </p:blipFill>
        <p:spPr>
          <a:xfrm>
            <a:off x="9789840" y="881280"/>
            <a:ext cx="2298960" cy="1489320"/>
          </a:xfrm>
          <a:prstGeom prst="rect">
            <a:avLst/>
          </a:prstGeom>
          <a:ln>
            <a:noFill/>
          </a:ln>
        </p:spPr>
      </p:pic>
    </p:spTree>
  </p:cSld>
  <p:transition spd="med">
    <p:fade/>
  </p:transition>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CustomShape 1"/>
          <p:cNvSpPr/>
          <p:nvPr/>
        </p:nvSpPr>
        <p:spPr>
          <a:xfrm>
            <a:off x="10983240" y="6380280"/>
            <a:ext cx="530640" cy="363600"/>
          </a:xfrm>
          <a:prstGeom prst="rect">
            <a:avLst/>
          </a:prstGeom>
          <a:noFill/>
          <a:ln>
            <a:noFill/>
          </a:ln>
        </p:spPr>
        <p:style>
          <a:lnRef idx="0"/>
          <a:fillRef idx="0"/>
          <a:effectRef idx="0"/>
          <a:fontRef idx="minor"/>
        </p:style>
      </p:sp>
      <p:sp>
        <p:nvSpPr>
          <p:cNvPr id="257" name="CustomShape 2"/>
          <p:cNvSpPr/>
          <p:nvPr/>
        </p:nvSpPr>
        <p:spPr>
          <a:xfrm>
            <a:off x="576000" y="6591600"/>
            <a:ext cx="11047680" cy="2667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200" spc="-1" strike="noStrike">
                <a:solidFill>
                  <a:srgbClr val="000000"/>
                </a:solidFill>
                <a:latin typeface="Arial"/>
                <a:ea typeface="Arial"/>
              </a:rPr>
              <a:t>RTX PROPRIETARY – This page does not contain any export controlled technical data.</a:t>
            </a:r>
            <a:endParaRPr b="0" lang="en-US" sz="1200" spc="-1" strike="noStrike">
              <a:latin typeface="Arial"/>
            </a:endParaRPr>
          </a:p>
        </p:txBody>
      </p:sp>
      <p:sp>
        <p:nvSpPr>
          <p:cNvPr id="258" name="CustomShape 3"/>
          <p:cNvSpPr/>
          <p:nvPr/>
        </p:nvSpPr>
        <p:spPr>
          <a:xfrm>
            <a:off x="754200" y="415440"/>
            <a:ext cx="10694520" cy="675360"/>
          </a:xfrm>
          <a:prstGeom prst="rect">
            <a:avLst/>
          </a:prstGeom>
          <a:noFill/>
          <a:ln>
            <a:noFill/>
          </a:ln>
        </p:spPr>
        <p:style>
          <a:lnRef idx="0"/>
          <a:fillRef idx="0"/>
          <a:effectRef idx="0"/>
          <a:fontRef idx="minor"/>
        </p:style>
        <p:txBody>
          <a:bodyPr lIns="0" rIns="0" tIns="0" bIns="0"/>
          <a:p>
            <a:pPr>
              <a:lnSpc>
                <a:spcPct val="80000"/>
              </a:lnSpc>
            </a:pPr>
            <a:r>
              <a:rPr b="1" lang="en-US" sz="3700" spc="-1" strike="noStrike">
                <a:solidFill>
                  <a:srgbClr val="000000"/>
                </a:solidFill>
                <a:latin typeface="Arial"/>
                <a:ea typeface="Arial"/>
              </a:rPr>
              <a:t>Hyperledger Certificate Authority</a:t>
            </a:r>
            <a:endParaRPr b="0" lang="en-US" sz="3700" spc="-1" strike="noStrike">
              <a:latin typeface="Arial"/>
            </a:endParaRPr>
          </a:p>
        </p:txBody>
      </p:sp>
      <p:sp>
        <p:nvSpPr>
          <p:cNvPr id="259" name="CustomShape 4"/>
          <p:cNvSpPr/>
          <p:nvPr/>
        </p:nvSpPr>
        <p:spPr>
          <a:xfrm>
            <a:off x="111960" y="881280"/>
            <a:ext cx="11334600" cy="557676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0000"/>
              </a:buClr>
              <a:buFont typeface="Arial"/>
              <a:buChar char="•"/>
            </a:pPr>
            <a:r>
              <a:rPr b="0" lang="en-US" sz="2400" spc="-1" strike="noStrike">
                <a:solidFill>
                  <a:srgbClr val="000000"/>
                </a:solidFill>
                <a:latin typeface="Arial"/>
                <a:ea typeface="Arial"/>
              </a:rPr>
              <a:t>Hyperledger has a built in Fabric Certificate Authority</a:t>
            </a:r>
            <a:endParaRPr b="0" lang="en-US" sz="2400" spc="-1" strike="noStrike">
              <a:latin typeface="Arial"/>
            </a:endParaRPr>
          </a:p>
          <a:p>
            <a:pPr>
              <a:lnSpc>
                <a:spcPct val="100000"/>
              </a:lnSpc>
            </a:pPr>
            <a:endParaRPr b="0" lang="en-US" sz="2400" spc="-1" strike="noStrike">
              <a:latin typeface="Arial"/>
            </a:endParaRPr>
          </a:p>
          <a:p>
            <a:pPr marL="285840" indent="-285480">
              <a:lnSpc>
                <a:spcPct val="100000"/>
              </a:lnSpc>
              <a:buClr>
                <a:srgbClr val="000000"/>
              </a:buClr>
              <a:buFont typeface="Arial"/>
              <a:buChar char="•"/>
            </a:pPr>
            <a:r>
              <a:rPr b="0" lang="en-US" sz="2400" spc="-1" strike="noStrike">
                <a:solidFill>
                  <a:srgbClr val="000000"/>
                </a:solidFill>
                <a:latin typeface="Arial"/>
                <a:ea typeface="Arial"/>
              </a:rPr>
              <a:t>Each organization involved in the Hyperledger blockchain can run their own root and intermediate CA servers</a:t>
            </a:r>
            <a:endParaRPr b="0" lang="en-US" sz="2400" spc="-1" strike="noStrike">
              <a:latin typeface="Arial"/>
            </a:endParaRPr>
          </a:p>
          <a:p>
            <a:pPr>
              <a:lnSpc>
                <a:spcPct val="100000"/>
              </a:lnSpc>
            </a:pPr>
            <a:endParaRPr b="0" lang="en-US" sz="2400" spc="-1" strike="noStrike">
              <a:latin typeface="Arial"/>
            </a:endParaRPr>
          </a:p>
          <a:p>
            <a:pPr marL="285840" indent="-285480">
              <a:lnSpc>
                <a:spcPct val="100000"/>
              </a:lnSpc>
              <a:buClr>
                <a:srgbClr val="000000"/>
              </a:buClr>
              <a:buFont typeface="Arial"/>
              <a:buChar char="•"/>
            </a:pPr>
            <a:r>
              <a:rPr b="0" lang="en-US" sz="2400" spc="-1" strike="noStrike">
                <a:solidFill>
                  <a:srgbClr val="000000"/>
                </a:solidFill>
                <a:latin typeface="Arial"/>
                <a:ea typeface="Arial"/>
              </a:rPr>
              <a:t>The servers register an “admin” as well as the different peers</a:t>
            </a:r>
            <a:endParaRPr b="0" lang="en-US" sz="2400" spc="-1" strike="noStrike">
              <a:latin typeface="Arial"/>
            </a:endParaRPr>
          </a:p>
          <a:p>
            <a:pPr>
              <a:lnSpc>
                <a:spcPct val="100000"/>
              </a:lnSpc>
            </a:pPr>
            <a:endParaRPr b="0" lang="en-US" sz="2400" spc="-1" strike="noStrike">
              <a:latin typeface="Arial"/>
            </a:endParaRPr>
          </a:p>
          <a:p>
            <a:pPr marL="285840" indent="-285480">
              <a:lnSpc>
                <a:spcPct val="100000"/>
              </a:lnSpc>
              <a:buClr>
                <a:srgbClr val="000000"/>
              </a:buClr>
              <a:buFont typeface="Arial"/>
              <a:buChar char="•"/>
            </a:pPr>
            <a:r>
              <a:rPr b="0" lang="en-US" sz="2400" spc="-1" strike="noStrike">
                <a:solidFill>
                  <a:srgbClr val="000000"/>
                </a:solidFill>
                <a:latin typeface="Arial"/>
                <a:ea typeface="Arial"/>
              </a:rPr>
              <a:t> </a:t>
            </a:r>
            <a:r>
              <a:rPr b="0" lang="en-US" sz="2400" spc="-1" strike="noStrike">
                <a:solidFill>
                  <a:srgbClr val="000000"/>
                </a:solidFill>
                <a:latin typeface="Arial"/>
                <a:ea typeface="Arial"/>
              </a:rPr>
              <a:t>It provides options for X.509 certificates based on state of the art cryptography (ECDSA, RSA)</a:t>
            </a:r>
            <a:endParaRPr b="0" lang="en-US" sz="2400" spc="-1" strike="noStrike">
              <a:latin typeface="Arial"/>
            </a:endParaRPr>
          </a:p>
          <a:p>
            <a:pPr>
              <a:lnSpc>
                <a:spcPct val="100000"/>
              </a:lnSpc>
            </a:pPr>
            <a:endParaRPr b="0" lang="en-US" sz="2400" spc="-1" strike="noStrike">
              <a:latin typeface="Arial"/>
            </a:endParaRPr>
          </a:p>
          <a:p>
            <a:pPr marL="285840" indent="-285480">
              <a:lnSpc>
                <a:spcPct val="100000"/>
              </a:lnSpc>
              <a:buClr>
                <a:srgbClr val="000000"/>
              </a:buClr>
              <a:buFont typeface="Arial"/>
              <a:buChar char="•"/>
            </a:pPr>
            <a:r>
              <a:rPr b="0" lang="en-US" sz="2400" spc="-1" strike="noStrike">
                <a:solidFill>
                  <a:srgbClr val="000000"/>
                </a:solidFill>
                <a:latin typeface="Arial"/>
                <a:ea typeface="Arial"/>
              </a:rPr>
              <a:t> </a:t>
            </a:r>
            <a:r>
              <a:rPr b="0" lang="en-US" sz="2400" spc="-1" strike="noStrike">
                <a:solidFill>
                  <a:srgbClr val="000000"/>
                </a:solidFill>
                <a:latin typeface="Arial"/>
                <a:ea typeface="Arial"/>
              </a:rPr>
              <a:t>Use for parts verification for serial numbers</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400" spc="-1" strike="noStrike">
                <a:solidFill>
                  <a:srgbClr val="000000"/>
                </a:solidFill>
                <a:latin typeface="Arial"/>
                <a:ea typeface="Arial"/>
              </a:rPr>
              <a:t> </a:t>
            </a: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p:txBody>
      </p:sp>
      <p:pic>
        <p:nvPicPr>
          <p:cNvPr id="260" name="Google Shape;223;p37" descr=""/>
          <p:cNvPicPr/>
          <p:nvPr/>
        </p:nvPicPr>
        <p:blipFill>
          <a:blip r:embed="rId1"/>
          <a:stretch/>
        </p:blipFill>
        <p:spPr>
          <a:xfrm>
            <a:off x="8256240" y="4098600"/>
            <a:ext cx="3854160" cy="2166840"/>
          </a:xfrm>
          <a:prstGeom prst="rect">
            <a:avLst/>
          </a:prstGeom>
          <a:ln>
            <a:noFill/>
          </a:ln>
        </p:spPr>
      </p:pic>
    </p:spTree>
  </p:cSld>
  <p:transition spd="med">
    <p:fade/>
  </p:transition>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CustomShape 1"/>
          <p:cNvSpPr/>
          <p:nvPr/>
        </p:nvSpPr>
        <p:spPr>
          <a:xfrm>
            <a:off x="694800" y="2615760"/>
            <a:ext cx="8942760" cy="1428840"/>
          </a:xfrm>
          <a:prstGeom prst="rect">
            <a:avLst/>
          </a:prstGeom>
          <a:noFill/>
          <a:ln>
            <a:noFill/>
          </a:ln>
        </p:spPr>
        <p:style>
          <a:lnRef idx="0"/>
          <a:fillRef idx="0"/>
          <a:effectRef idx="0"/>
          <a:fontRef idx="minor"/>
        </p:style>
        <p:txBody>
          <a:bodyPr lIns="0" rIns="0" tIns="0" bIns="0" anchor="ctr"/>
          <a:p>
            <a:pPr>
              <a:lnSpc>
                <a:spcPct val="90000"/>
              </a:lnSpc>
            </a:pPr>
            <a:r>
              <a:rPr b="1" lang="en-US" sz="5500" spc="-1" strike="noStrike">
                <a:solidFill>
                  <a:srgbClr val="000000"/>
                </a:solidFill>
                <a:latin typeface="Arial"/>
                <a:ea typeface="Arial"/>
              </a:rPr>
              <a:t>Backup</a:t>
            </a:r>
            <a:endParaRPr b="0" lang="en-US" sz="5500" spc="-1" strike="noStrike">
              <a:latin typeface="Arial"/>
            </a:endParaRPr>
          </a:p>
        </p:txBody>
      </p:sp>
      <p:sp>
        <p:nvSpPr>
          <p:cNvPr id="262" name="CustomShape 2"/>
          <p:cNvSpPr/>
          <p:nvPr/>
        </p:nvSpPr>
        <p:spPr>
          <a:xfrm>
            <a:off x="10983240" y="6380280"/>
            <a:ext cx="530640" cy="363600"/>
          </a:xfrm>
          <a:prstGeom prst="rect">
            <a:avLst/>
          </a:prstGeom>
          <a:noFill/>
          <a:ln>
            <a:noFill/>
          </a:ln>
        </p:spPr>
        <p:style>
          <a:lnRef idx="0"/>
          <a:fillRef idx="0"/>
          <a:effectRef idx="0"/>
          <a:fontRef idx="minor"/>
        </p:style>
      </p:sp>
    </p:spTree>
  </p:cSld>
  <p:transition spd="med">
    <p:fade/>
  </p:transition>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CustomShape 1"/>
          <p:cNvSpPr/>
          <p:nvPr/>
        </p:nvSpPr>
        <p:spPr>
          <a:xfrm>
            <a:off x="10983240" y="6380280"/>
            <a:ext cx="530640" cy="363600"/>
          </a:xfrm>
          <a:prstGeom prst="rect">
            <a:avLst/>
          </a:prstGeom>
          <a:noFill/>
          <a:ln>
            <a:noFill/>
          </a:ln>
        </p:spPr>
        <p:style>
          <a:lnRef idx="0"/>
          <a:fillRef idx="0"/>
          <a:effectRef idx="0"/>
          <a:fontRef idx="minor"/>
        </p:style>
      </p:sp>
      <p:sp>
        <p:nvSpPr>
          <p:cNvPr id="136" name="CustomShape 2"/>
          <p:cNvSpPr/>
          <p:nvPr/>
        </p:nvSpPr>
        <p:spPr>
          <a:xfrm>
            <a:off x="710640" y="365760"/>
            <a:ext cx="10809720" cy="363600"/>
          </a:xfrm>
          <a:prstGeom prst="rect">
            <a:avLst/>
          </a:prstGeom>
          <a:noFill/>
          <a:ln>
            <a:noFill/>
          </a:ln>
        </p:spPr>
        <p:style>
          <a:lnRef idx="0"/>
          <a:fillRef idx="0"/>
          <a:effectRef idx="0"/>
          <a:fontRef idx="minor"/>
        </p:style>
        <p:txBody>
          <a:bodyPr lIns="0" rIns="0" tIns="0" bIns="0" anchor="ctr"/>
          <a:p>
            <a:pPr>
              <a:lnSpc>
                <a:spcPct val="80000"/>
              </a:lnSpc>
            </a:pPr>
            <a:r>
              <a:rPr b="1" lang="en-US" sz="3200" spc="-1" strike="noStrike">
                <a:solidFill>
                  <a:srgbClr val="000000"/>
                </a:solidFill>
                <a:latin typeface="Arial"/>
                <a:ea typeface="Arial"/>
              </a:rPr>
              <a:t>Interfacing Blockchain and Supply Chain Simulators</a:t>
            </a:r>
            <a:endParaRPr b="0" lang="en-US" sz="3200" spc="-1" strike="noStrike">
              <a:latin typeface="Arial"/>
            </a:endParaRPr>
          </a:p>
        </p:txBody>
      </p:sp>
      <p:sp>
        <p:nvSpPr>
          <p:cNvPr id="137" name="CustomShape 3"/>
          <p:cNvSpPr/>
          <p:nvPr/>
        </p:nvSpPr>
        <p:spPr>
          <a:xfrm>
            <a:off x="576000" y="6591600"/>
            <a:ext cx="11047680" cy="2667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200" spc="-1" strike="noStrike">
                <a:solidFill>
                  <a:srgbClr val="000000"/>
                </a:solidFill>
                <a:latin typeface="Arial"/>
                <a:ea typeface="Arial"/>
              </a:rPr>
              <a:t>RTX PROPRIETARY – This page does not contain any export controlled technical data.</a:t>
            </a:r>
            <a:endParaRPr b="0" lang="en-US" sz="1200" spc="-1" strike="noStrike">
              <a:latin typeface="Arial"/>
            </a:endParaRPr>
          </a:p>
        </p:txBody>
      </p:sp>
      <p:sp>
        <p:nvSpPr>
          <p:cNvPr id="138" name="CustomShape 4"/>
          <p:cNvSpPr/>
          <p:nvPr/>
        </p:nvSpPr>
        <p:spPr>
          <a:xfrm>
            <a:off x="10983600" y="6380640"/>
            <a:ext cx="530640" cy="363600"/>
          </a:xfrm>
          <a:prstGeom prst="rect">
            <a:avLst/>
          </a:prstGeom>
          <a:noFill/>
          <a:ln>
            <a:noFill/>
          </a:ln>
        </p:spPr>
        <p:style>
          <a:lnRef idx="0"/>
          <a:fillRef idx="0"/>
          <a:effectRef idx="0"/>
          <a:fontRef idx="minor"/>
        </p:style>
      </p:sp>
      <p:sp>
        <p:nvSpPr>
          <p:cNvPr id="139" name="CustomShape 5"/>
          <p:cNvSpPr/>
          <p:nvPr/>
        </p:nvSpPr>
        <p:spPr>
          <a:xfrm>
            <a:off x="576360" y="6591960"/>
            <a:ext cx="11047680" cy="2667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200" spc="-1" strike="noStrike">
                <a:solidFill>
                  <a:srgbClr val="000000"/>
                </a:solidFill>
                <a:latin typeface="Arial"/>
                <a:ea typeface="Arial"/>
              </a:rPr>
              <a:t>RTX PROPRIETARY – This page does not contain any export controlled technical data.</a:t>
            </a:r>
            <a:endParaRPr b="0" lang="en-US" sz="1200" spc="-1" strike="noStrike">
              <a:latin typeface="Arial"/>
            </a:endParaRPr>
          </a:p>
        </p:txBody>
      </p:sp>
      <p:sp>
        <p:nvSpPr>
          <p:cNvPr id="140" name="CustomShape 6"/>
          <p:cNvSpPr/>
          <p:nvPr/>
        </p:nvSpPr>
        <p:spPr>
          <a:xfrm>
            <a:off x="695160" y="466560"/>
            <a:ext cx="10809720" cy="675360"/>
          </a:xfrm>
          <a:prstGeom prst="rect">
            <a:avLst/>
          </a:prstGeom>
          <a:noFill/>
          <a:ln>
            <a:noFill/>
          </a:ln>
        </p:spPr>
        <p:style>
          <a:lnRef idx="0"/>
          <a:fillRef idx="0"/>
          <a:effectRef idx="0"/>
          <a:fontRef idx="minor"/>
        </p:style>
      </p:sp>
      <p:sp>
        <p:nvSpPr>
          <p:cNvPr id="141" name="CustomShape 7"/>
          <p:cNvSpPr/>
          <p:nvPr/>
        </p:nvSpPr>
        <p:spPr>
          <a:xfrm>
            <a:off x="0" y="690840"/>
            <a:ext cx="12191760" cy="2368800"/>
          </a:xfrm>
          <a:prstGeom prst="rect">
            <a:avLst/>
          </a:prstGeom>
          <a:noFill/>
          <a:ln>
            <a:noFill/>
          </a:ln>
        </p:spPr>
        <p:style>
          <a:lnRef idx="0"/>
          <a:fillRef idx="0"/>
          <a:effectRef idx="0"/>
          <a:fontRef idx="minor"/>
        </p:style>
        <p:txBody>
          <a:bodyPr lIns="90000" rIns="90000" tIns="91440" bIns="91440"/>
          <a:p>
            <a:pPr marL="343080" indent="-342720">
              <a:lnSpc>
                <a:spcPct val="100000"/>
              </a:lnSpc>
              <a:buClr>
                <a:srgbClr val="000000"/>
              </a:buClr>
              <a:buFont typeface="Arial"/>
              <a:buChar char="•"/>
            </a:pPr>
            <a:r>
              <a:rPr b="0" lang="en-US" sz="2400" spc="-1" strike="noStrike">
                <a:solidFill>
                  <a:srgbClr val="000000"/>
                </a:solidFill>
                <a:latin typeface="Arial"/>
                <a:ea typeface="Arial"/>
              </a:rPr>
              <a:t>Reminder: we are using a Blocksim and RTRC coupled framework for analyzing the various protocols and solutions for the DLA </a:t>
            </a:r>
            <a:endParaRPr b="0" lang="en-US" sz="2400" spc="-1" strike="noStrike">
              <a:latin typeface="Arial"/>
            </a:endParaRPr>
          </a:p>
          <a:p>
            <a:pPr marL="343080" indent="-342720">
              <a:lnSpc>
                <a:spcPct val="100000"/>
              </a:lnSpc>
              <a:buClr>
                <a:srgbClr val="000000"/>
              </a:buClr>
              <a:buFont typeface="Arial"/>
              <a:buChar char="•"/>
            </a:pPr>
            <a:r>
              <a:rPr b="0" lang="en-US" sz="2400" spc="-1" strike="noStrike">
                <a:solidFill>
                  <a:srgbClr val="000000"/>
                </a:solidFill>
                <a:latin typeface="Arial"/>
                <a:ea typeface="Arial"/>
              </a:rPr>
              <a:t>The entities in the RTRC simulator become nodes in the Blockchain</a:t>
            </a:r>
            <a:endParaRPr b="0" lang="en-US" sz="2400" spc="-1" strike="noStrike">
              <a:latin typeface="Arial"/>
            </a:endParaRPr>
          </a:p>
        </p:txBody>
      </p:sp>
      <p:pic>
        <p:nvPicPr>
          <p:cNvPr id="142" name="Picture 2" descr=""/>
          <p:cNvPicPr/>
          <p:nvPr/>
        </p:nvPicPr>
        <p:blipFill>
          <a:blip r:embed="rId1"/>
          <a:stretch/>
        </p:blipFill>
        <p:spPr>
          <a:xfrm>
            <a:off x="160920" y="3501360"/>
            <a:ext cx="6117480" cy="1916280"/>
          </a:xfrm>
          <a:prstGeom prst="rect">
            <a:avLst/>
          </a:prstGeom>
          <a:ln>
            <a:noFill/>
          </a:ln>
        </p:spPr>
      </p:pic>
      <p:pic>
        <p:nvPicPr>
          <p:cNvPr id="143" name="Picture 4" descr=""/>
          <p:cNvPicPr/>
          <p:nvPr/>
        </p:nvPicPr>
        <p:blipFill>
          <a:blip r:embed="rId2"/>
          <a:stretch/>
        </p:blipFill>
        <p:spPr>
          <a:xfrm>
            <a:off x="6403320" y="2707920"/>
            <a:ext cx="5788080" cy="3085200"/>
          </a:xfrm>
          <a:prstGeom prst="rect">
            <a:avLst/>
          </a:prstGeom>
          <a:ln>
            <a:noFill/>
          </a:ln>
        </p:spPr>
      </p:pic>
    </p:spTree>
  </p:cSld>
  <p:transition spd="med">
    <p:fade/>
  </p:transition>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CustomShape 1"/>
          <p:cNvSpPr/>
          <p:nvPr/>
        </p:nvSpPr>
        <p:spPr>
          <a:xfrm>
            <a:off x="10983240" y="6380280"/>
            <a:ext cx="530640" cy="363600"/>
          </a:xfrm>
          <a:prstGeom prst="rect">
            <a:avLst/>
          </a:prstGeom>
          <a:noFill/>
          <a:ln>
            <a:noFill/>
          </a:ln>
        </p:spPr>
        <p:style>
          <a:lnRef idx="0"/>
          <a:fillRef idx="0"/>
          <a:effectRef idx="0"/>
          <a:fontRef idx="minor"/>
        </p:style>
      </p:sp>
      <p:sp>
        <p:nvSpPr>
          <p:cNvPr id="264" name="CustomShape 2"/>
          <p:cNvSpPr/>
          <p:nvPr/>
        </p:nvSpPr>
        <p:spPr>
          <a:xfrm>
            <a:off x="576000" y="6591600"/>
            <a:ext cx="11047680" cy="2667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200" spc="-1" strike="noStrike">
                <a:solidFill>
                  <a:srgbClr val="000000"/>
                </a:solidFill>
                <a:latin typeface="Arial"/>
                <a:ea typeface="Arial"/>
              </a:rPr>
              <a:t>RTX PROPRIETARY – This page does not contain any export controlled technical data.</a:t>
            </a:r>
            <a:endParaRPr b="0" lang="en-US" sz="1200" spc="-1" strike="noStrike">
              <a:latin typeface="Arial"/>
            </a:endParaRPr>
          </a:p>
        </p:txBody>
      </p:sp>
      <p:sp>
        <p:nvSpPr>
          <p:cNvPr id="265" name="CustomShape 3"/>
          <p:cNvSpPr/>
          <p:nvPr/>
        </p:nvSpPr>
        <p:spPr>
          <a:xfrm>
            <a:off x="687960" y="466200"/>
            <a:ext cx="10810800" cy="676080"/>
          </a:xfrm>
          <a:prstGeom prst="rect">
            <a:avLst/>
          </a:prstGeom>
          <a:noFill/>
          <a:ln>
            <a:noFill/>
          </a:ln>
        </p:spPr>
        <p:style>
          <a:lnRef idx="0"/>
          <a:fillRef idx="0"/>
          <a:effectRef idx="0"/>
          <a:fontRef idx="minor"/>
        </p:style>
        <p:txBody>
          <a:bodyPr lIns="0" rIns="0" tIns="0" bIns="0"/>
          <a:p>
            <a:pPr>
              <a:lnSpc>
                <a:spcPct val="80000"/>
              </a:lnSpc>
            </a:pPr>
            <a:r>
              <a:rPr b="1" lang="en-US" sz="3700" spc="-1" strike="noStrike">
                <a:solidFill>
                  <a:srgbClr val="000000"/>
                </a:solidFill>
                <a:latin typeface="Arial"/>
                <a:ea typeface="Arial"/>
              </a:rPr>
              <a:t>Interoperability Considerations</a:t>
            </a:r>
            <a:endParaRPr b="0" lang="en-US" sz="3700" spc="-1" strike="noStrike">
              <a:latin typeface="Arial"/>
            </a:endParaRPr>
          </a:p>
        </p:txBody>
      </p:sp>
      <p:sp>
        <p:nvSpPr>
          <p:cNvPr id="266" name="CustomShape 4"/>
          <p:cNvSpPr/>
          <p:nvPr/>
        </p:nvSpPr>
        <p:spPr>
          <a:xfrm>
            <a:off x="687960" y="1230120"/>
            <a:ext cx="10665000" cy="1227960"/>
          </a:xfrm>
          <a:prstGeom prst="rect">
            <a:avLst/>
          </a:prstGeom>
          <a:noFill/>
          <a:ln>
            <a:noFill/>
          </a:ln>
        </p:spPr>
        <p:style>
          <a:lnRef idx="0"/>
          <a:fillRef idx="0"/>
          <a:effectRef idx="0"/>
          <a:fontRef idx="minor"/>
        </p:style>
        <p:txBody>
          <a:bodyPr lIns="0" rIns="0" tIns="0" bIns="91440"/>
          <a:p>
            <a:pPr>
              <a:lnSpc>
                <a:spcPct val="90000"/>
              </a:lnSpc>
            </a:pPr>
            <a:r>
              <a:rPr b="1" lang="en-US" sz="2400" spc="-1" strike="noStrike">
                <a:solidFill>
                  <a:srgbClr val="000000"/>
                </a:solidFill>
                <a:latin typeface="Arial"/>
                <a:ea typeface="Arial"/>
              </a:rPr>
              <a:t>Integration of DLA supply chains with 3</a:t>
            </a:r>
            <a:r>
              <a:rPr b="1" lang="en-US" sz="2400" spc="-1" strike="noStrike" baseline="30000">
                <a:solidFill>
                  <a:srgbClr val="000000"/>
                </a:solidFill>
                <a:latin typeface="Arial"/>
                <a:ea typeface="Arial"/>
              </a:rPr>
              <a:t>rd</a:t>
            </a:r>
            <a:r>
              <a:rPr b="1" lang="en-US" sz="2400" spc="-1" strike="noStrike">
                <a:solidFill>
                  <a:srgbClr val="000000"/>
                </a:solidFill>
                <a:latin typeface="Arial"/>
                <a:ea typeface="Arial"/>
              </a:rPr>
              <a:t> party solutions (shipping companies and suppliers)</a:t>
            </a:r>
            <a:endParaRPr b="0" lang="en-US" sz="2400" spc="-1" strike="noStrike">
              <a:latin typeface="Arial"/>
            </a:endParaRPr>
          </a:p>
        </p:txBody>
      </p:sp>
      <p:sp>
        <p:nvSpPr>
          <p:cNvPr id="267" name="CustomShape 5"/>
          <p:cNvSpPr/>
          <p:nvPr/>
        </p:nvSpPr>
        <p:spPr>
          <a:xfrm>
            <a:off x="687960" y="2196720"/>
            <a:ext cx="10883520" cy="3482640"/>
          </a:xfrm>
          <a:prstGeom prst="rect">
            <a:avLst/>
          </a:prstGeom>
          <a:noFill/>
          <a:ln>
            <a:noFill/>
          </a:ln>
        </p:spPr>
        <p:style>
          <a:lnRef idx="0"/>
          <a:fillRef idx="0"/>
          <a:effectRef idx="0"/>
          <a:fontRef idx="minor"/>
        </p:style>
        <p:txBody>
          <a:bodyPr lIns="0" rIns="0" tIns="0" bIns="0"/>
          <a:p>
            <a:pPr marL="457200" indent="-342360">
              <a:lnSpc>
                <a:spcPct val="90000"/>
              </a:lnSpc>
              <a:buClr>
                <a:srgbClr val="000000"/>
              </a:buClr>
              <a:buFont typeface="Arial"/>
              <a:buChar char="●"/>
            </a:pPr>
            <a:r>
              <a:rPr b="0" lang="en-US" sz="2400" spc="-1" strike="noStrike">
                <a:solidFill>
                  <a:srgbClr val="000000"/>
                </a:solidFill>
                <a:latin typeface="Arial"/>
                <a:ea typeface="Arial"/>
              </a:rPr>
              <a:t>Interoperability is essential for maximizing information gathering and intelligence. </a:t>
            </a:r>
            <a:endParaRPr b="0" lang="en-US" sz="2400" spc="-1" strike="noStrike">
              <a:latin typeface="Arial"/>
            </a:endParaRPr>
          </a:p>
          <a:p>
            <a:pPr marL="114480">
              <a:lnSpc>
                <a:spcPct val="90000"/>
              </a:lnSpc>
            </a:pPr>
            <a:r>
              <a:rPr b="0" lang="en-US" sz="2400" spc="-1" strike="noStrike">
                <a:solidFill>
                  <a:srgbClr val="000000"/>
                </a:solidFill>
                <a:latin typeface="Arial"/>
                <a:ea typeface="Arial"/>
              </a:rPr>
              <a:t> </a:t>
            </a:r>
            <a:endParaRPr b="0" lang="en-US" sz="2400" spc="-1" strike="noStrike">
              <a:latin typeface="Arial"/>
            </a:endParaRPr>
          </a:p>
          <a:p>
            <a:pPr marL="457200" indent="-342360">
              <a:lnSpc>
                <a:spcPct val="90000"/>
              </a:lnSpc>
              <a:buClr>
                <a:srgbClr val="000000"/>
              </a:buClr>
              <a:buFont typeface="Arial"/>
              <a:buChar char="●"/>
            </a:pPr>
            <a:r>
              <a:rPr b="0" lang="en-US" sz="2400" spc="-1" strike="noStrike">
                <a:solidFill>
                  <a:srgbClr val="000000"/>
                </a:solidFill>
                <a:latin typeface="Arial"/>
                <a:ea typeface="Arial"/>
              </a:rPr>
              <a:t>Design Options for Interoperability:</a:t>
            </a:r>
            <a:endParaRPr b="0" lang="en-US" sz="2400" spc="-1" strike="noStrike">
              <a:latin typeface="Arial"/>
            </a:endParaRPr>
          </a:p>
          <a:p>
            <a:pPr marL="457200">
              <a:lnSpc>
                <a:spcPct val="100000"/>
              </a:lnSpc>
            </a:pPr>
            <a:endParaRPr b="0" lang="en-US" sz="2400" spc="-1" strike="noStrike">
              <a:latin typeface="Arial"/>
            </a:endParaRPr>
          </a:p>
          <a:p>
            <a:pPr marL="914400" indent="-342360">
              <a:lnSpc>
                <a:spcPct val="100000"/>
              </a:lnSpc>
              <a:spcBef>
                <a:spcPts val="601"/>
              </a:spcBef>
              <a:buClr>
                <a:srgbClr val="000000"/>
              </a:buClr>
              <a:buFont typeface="Arial"/>
              <a:buAutoNum type="arabicPeriod"/>
            </a:pPr>
            <a:r>
              <a:rPr b="0" lang="en-US" sz="2400" spc="-1" strike="noStrike">
                <a:solidFill>
                  <a:srgbClr val="000000"/>
                </a:solidFill>
                <a:latin typeface="Arial"/>
                <a:ea typeface="Arial"/>
              </a:rPr>
              <a:t>Open Protocols</a:t>
            </a:r>
            <a:endParaRPr b="0" lang="en-US" sz="2400" spc="-1" strike="noStrike">
              <a:latin typeface="Arial"/>
            </a:endParaRPr>
          </a:p>
          <a:p>
            <a:pPr>
              <a:lnSpc>
                <a:spcPct val="100000"/>
              </a:lnSpc>
              <a:spcBef>
                <a:spcPts val="601"/>
              </a:spcBef>
            </a:pPr>
            <a:endParaRPr b="0" lang="en-US" sz="2400" spc="-1" strike="noStrike">
              <a:latin typeface="Arial"/>
            </a:endParaRPr>
          </a:p>
          <a:p>
            <a:pPr marL="914400" indent="-342360">
              <a:lnSpc>
                <a:spcPct val="100000"/>
              </a:lnSpc>
              <a:spcBef>
                <a:spcPts val="601"/>
              </a:spcBef>
              <a:buClr>
                <a:srgbClr val="000000"/>
              </a:buClr>
              <a:buFont typeface="Arial"/>
              <a:buAutoNum type="arabicPeriod"/>
            </a:pPr>
            <a:r>
              <a:rPr b="0" lang="en-US" sz="2400" spc="-1" strike="noStrike">
                <a:solidFill>
                  <a:srgbClr val="000000"/>
                </a:solidFill>
                <a:latin typeface="Arial"/>
                <a:ea typeface="Arial"/>
              </a:rPr>
              <a:t>Multi-Chain Frameworks</a:t>
            </a:r>
            <a:endParaRPr b="0" lang="en-US" sz="2400" spc="-1" strike="noStrike">
              <a:latin typeface="Arial"/>
            </a:endParaRPr>
          </a:p>
          <a:p>
            <a:pPr marL="457200">
              <a:lnSpc>
                <a:spcPct val="100000"/>
              </a:lnSpc>
              <a:spcBef>
                <a:spcPts val="601"/>
              </a:spcBef>
            </a:pPr>
            <a:endParaRPr b="0" lang="en-US" sz="2400" spc="-1" strike="noStrike">
              <a:latin typeface="Arial"/>
            </a:endParaRPr>
          </a:p>
        </p:txBody>
      </p:sp>
      <p:pic>
        <p:nvPicPr>
          <p:cNvPr id="268" name="Picture 1" descr=""/>
          <p:cNvPicPr/>
          <p:nvPr/>
        </p:nvPicPr>
        <p:blipFill>
          <a:blip r:embed="rId1"/>
          <a:stretch/>
        </p:blipFill>
        <p:spPr>
          <a:xfrm>
            <a:off x="6697440" y="2719440"/>
            <a:ext cx="4801320" cy="3610800"/>
          </a:xfrm>
          <a:prstGeom prst="rect">
            <a:avLst/>
          </a:prstGeom>
          <a:ln>
            <a:noFill/>
          </a:ln>
        </p:spPr>
      </p:pic>
    </p:spTree>
  </p:cSld>
  <p:transition spd="med">
    <p:fade/>
  </p:transition>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CustomShape 1"/>
          <p:cNvSpPr/>
          <p:nvPr/>
        </p:nvSpPr>
        <p:spPr>
          <a:xfrm>
            <a:off x="10983240" y="6380280"/>
            <a:ext cx="530640" cy="363600"/>
          </a:xfrm>
          <a:prstGeom prst="rect">
            <a:avLst/>
          </a:prstGeom>
          <a:noFill/>
          <a:ln>
            <a:noFill/>
          </a:ln>
        </p:spPr>
        <p:style>
          <a:lnRef idx="0"/>
          <a:fillRef idx="0"/>
          <a:effectRef idx="0"/>
          <a:fontRef idx="minor"/>
        </p:style>
      </p:sp>
      <p:sp>
        <p:nvSpPr>
          <p:cNvPr id="270" name="CustomShape 2"/>
          <p:cNvSpPr/>
          <p:nvPr/>
        </p:nvSpPr>
        <p:spPr>
          <a:xfrm>
            <a:off x="576000" y="6591600"/>
            <a:ext cx="11047680" cy="2667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200" spc="-1" strike="noStrike">
                <a:solidFill>
                  <a:srgbClr val="000000"/>
                </a:solidFill>
                <a:latin typeface="Arial"/>
                <a:ea typeface="Arial"/>
              </a:rPr>
              <a:t>RTX PROPRIETARY – This page does not contain any export controlled technical data.</a:t>
            </a:r>
            <a:endParaRPr b="0" lang="en-US" sz="1200" spc="-1" strike="noStrike">
              <a:latin typeface="Arial"/>
            </a:endParaRPr>
          </a:p>
        </p:txBody>
      </p:sp>
      <p:sp>
        <p:nvSpPr>
          <p:cNvPr id="271" name="CustomShape 3"/>
          <p:cNvSpPr/>
          <p:nvPr/>
        </p:nvSpPr>
        <p:spPr>
          <a:xfrm>
            <a:off x="10983600" y="6380640"/>
            <a:ext cx="531360" cy="364320"/>
          </a:xfrm>
          <a:prstGeom prst="rect">
            <a:avLst/>
          </a:prstGeom>
          <a:noFill/>
          <a:ln>
            <a:noFill/>
          </a:ln>
        </p:spPr>
        <p:style>
          <a:lnRef idx="0"/>
          <a:fillRef idx="0"/>
          <a:effectRef idx="0"/>
          <a:fontRef idx="minor"/>
        </p:style>
        <p:txBody>
          <a:bodyPr lIns="0" rIns="0" tIns="0" bIns="0"/>
          <a:p>
            <a:pPr algn="r">
              <a:lnSpc>
                <a:spcPct val="100000"/>
              </a:lnSpc>
            </a:pPr>
            <a:fld id="{1C640BFB-0C94-4782-B7F6-7F3F4A90AF25}" type="slidenum">
              <a:rPr b="0" lang="en-US" sz="1200" spc="-1" strike="noStrike">
                <a:solidFill>
                  <a:srgbClr val="888888"/>
                </a:solidFill>
                <a:latin typeface="Arial"/>
                <a:ea typeface="Arial"/>
              </a:rPr>
              <a:t>1</a:t>
            </a:fld>
            <a:endParaRPr b="0" lang="en-US" sz="1200" spc="-1" strike="noStrike">
              <a:latin typeface="Arial"/>
            </a:endParaRPr>
          </a:p>
        </p:txBody>
      </p:sp>
      <p:sp>
        <p:nvSpPr>
          <p:cNvPr id="272" name="CustomShape 4"/>
          <p:cNvSpPr/>
          <p:nvPr/>
        </p:nvSpPr>
        <p:spPr>
          <a:xfrm>
            <a:off x="695160" y="466560"/>
            <a:ext cx="10810800" cy="676080"/>
          </a:xfrm>
          <a:prstGeom prst="rect">
            <a:avLst/>
          </a:prstGeom>
          <a:noFill/>
          <a:ln>
            <a:noFill/>
          </a:ln>
        </p:spPr>
        <p:style>
          <a:lnRef idx="0"/>
          <a:fillRef idx="0"/>
          <a:effectRef idx="0"/>
          <a:fontRef idx="minor"/>
        </p:style>
        <p:txBody>
          <a:bodyPr lIns="0" rIns="0" tIns="0" bIns="0"/>
          <a:p>
            <a:pPr>
              <a:lnSpc>
                <a:spcPct val="80000"/>
              </a:lnSpc>
            </a:pPr>
            <a:r>
              <a:rPr b="1" lang="en-US" sz="3700" spc="-1" strike="noStrike">
                <a:solidFill>
                  <a:srgbClr val="000000"/>
                </a:solidFill>
                <a:latin typeface="Arial"/>
                <a:ea typeface="Arial"/>
              </a:rPr>
              <a:t>Parts Tracking and Counterfeit Detection</a:t>
            </a:r>
            <a:endParaRPr b="0" lang="en-US" sz="3700" spc="-1" strike="noStrike">
              <a:latin typeface="Arial"/>
            </a:endParaRPr>
          </a:p>
        </p:txBody>
      </p:sp>
      <p:sp>
        <p:nvSpPr>
          <p:cNvPr id="273" name="CustomShape 5"/>
          <p:cNvSpPr/>
          <p:nvPr/>
        </p:nvSpPr>
        <p:spPr>
          <a:xfrm>
            <a:off x="695160" y="1048680"/>
            <a:ext cx="10883520" cy="4152600"/>
          </a:xfrm>
          <a:prstGeom prst="rect">
            <a:avLst/>
          </a:prstGeom>
          <a:noFill/>
          <a:ln>
            <a:noFill/>
          </a:ln>
        </p:spPr>
        <p:style>
          <a:lnRef idx="0"/>
          <a:fillRef idx="0"/>
          <a:effectRef idx="0"/>
          <a:fontRef idx="minor"/>
        </p:style>
        <p:txBody>
          <a:bodyPr lIns="0" rIns="0" tIns="0" bIns="0"/>
          <a:p>
            <a:pPr marL="457200" indent="-342360">
              <a:lnSpc>
                <a:spcPct val="100000"/>
              </a:lnSpc>
              <a:buClr>
                <a:srgbClr val="000000"/>
              </a:buClr>
              <a:buFont typeface="Arial"/>
              <a:buChar char="●"/>
            </a:pPr>
            <a:r>
              <a:rPr b="0" lang="en-US" sz="2400" spc="-1" strike="noStrike">
                <a:solidFill>
                  <a:srgbClr val="000000"/>
                </a:solidFill>
                <a:latin typeface="Arial"/>
                <a:ea typeface="Arial"/>
              </a:rPr>
              <a:t>Use RTRC simulator to identify vulnerable locations in supply chain</a:t>
            </a:r>
            <a:endParaRPr b="0" lang="en-US" sz="2400" spc="-1" strike="noStrike">
              <a:latin typeface="Arial"/>
            </a:endParaRPr>
          </a:p>
          <a:p>
            <a:pPr>
              <a:lnSpc>
                <a:spcPct val="100000"/>
              </a:lnSpc>
            </a:pPr>
            <a:endParaRPr b="0" lang="en-US" sz="2400" spc="-1" strike="noStrike">
              <a:latin typeface="Arial"/>
            </a:endParaRPr>
          </a:p>
          <a:p>
            <a:pPr marL="457200" indent="-342360">
              <a:lnSpc>
                <a:spcPct val="100000"/>
              </a:lnSpc>
              <a:buClr>
                <a:srgbClr val="000000"/>
              </a:buClr>
              <a:buFont typeface="Arial"/>
              <a:buChar char="●"/>
            </a:pPr>
            <a:r>
              <a:rPr b="0" lang="en-US" sz="2400" spc="-1" strike="noStrike">
                <a:solidFill>
                  <a:srgbClr val="000000"/>
                </a:solidFill>
                <a:latin typeface="Arial"/>
                <a:ea typeface="Arial"/>
              </a:rPr>
              <a:t>Couple the information in two simulators (orders and actual transactions) to identify potential injection of counterfeit parts</a:t>
            </a:r>
            <a:endParaRPr b="0" lang="en-US" sz="2400" spc="-1" strike="noStrike">
              <a:latin typeface="Arial"/>
            </a:endParaRPr>
          </a:p>
          <a:p>
            <a:pPr>
              <a:lnSpc>
                <a:spcPct val="100000"/>
              </a:lnSpc>
            </a:pPr>
            <a:endParaRPr b="0" lang="en-US" sz="2400" spc="-1" strike="noStrike">
              <a:latin typeface="Arial"/>
            </a:endParaRPr>
          </a:p>
          <a:p>
            <a:pPr marL="457200" indent="-342360">
              <a:lnSpc>
                <a:spcPct val="100000"/>
              </a:lnSpc>
              <a:buClr>
                <a:srgbClr val="000000"/>
              </a:buClr>
              <a:buFont typeface="Arial"/>
              <a:buChar char="●"/>
            </a:pPr>
            <a:r>
              <a:rPr b="0" lang="en-US" sz="2400" spc="-1" strike="noStrike">
                <a:solidFill>
                  <a:srgbClr val="000000"/>
                </a:solidFill>
                <a:latin typeface="Arial"/>
                <a:ea typeface="Arial"/>
              </a:rPr>
              <a:t>Explore blockchain integration with hardware solutions: </a:t>
            </a:r>
            <a:endParaRPr b="0" lang="en-US" sz="2400" spc="-1" strike="noStrike">
              <a:latin typeface="Arial"/>
            </a:endParaRPr>
          </a:p>
          <a:p>
            <a:pPr>
              <a:lnSpc>
                <a:spcPct val="100000"/>
              </a:lnSpc>
            </a:pPr>
            <a:endParaRPr b="0" lang="en-US" sz="2400" spc="-1" strike="noStrike">
              <a:latin typeface="Arial"/>
            </a:endParaRPr>
          </a:p>
          <a:p>
            <a:pPr marL="114480">
              <a:lnSpc>
                <a:spcPct val="100000"/>
              </a:lnSpc>
            </a:pPr>
            <a:r>
              <a:rPr b="1" lang="en-US" sz="2400" spc="-1" strike="noStrike">
                <a:solidFill>
                  <a:srgbClr val="000000"/>
                </a:solidFill>
                <a:latin typeface="Arial"/>
                <a:ea typeface="Arial"/>
              </a:rPr>
              <a:t>	</a:t>
            </a:r>
            <a:r>
              <a:rPr b="0" lang="en-US" sz="2400" spc="-1" strike="noStrike">
                <a:solidFill>
                  <a:srgbClr val="000000"/>
                </a:solidFill>
                <a:latin typeface="Arial"/>
                <a:ea typeface="Arial"/>
              </a:rPr>
              <a:t>- Diamond Unclonable Security Tag (DUST) - uses nanodiamonds to </a:t>
            </a:r>
            <a:r>
              <a:rPr b="0" lang="en-US" sz="2400" spc="-1" strike="noStrike">
                <a:solidFill>
                  <a:srgbClr val="000000"/>
                </a:solidFill>
                <a:latin typeface="Arial"/>
                <a:ea typeface="Arial"/>
              </a:rPr>
              <a:t>	</a:t>
            </a:r>
            <a:r>
              <a:rPr b="0" lang="en-US" sz="2400" spc="-1" strike="noStrike">
                <a:solidFill>
                  <a:srgbClr val="000000"/>
                </a:solidFill>
                <a:latin typeface="Arial"/>
                <a:ea typeface="Arial"/>
              </a:rPr>
              <a:t>  create unique identifiers that can be embedded into physical object in </a:t>
            </a:r>
            <a:r>
              <a:rPr b="0" lang="en-US" sz="2400" spc="-1" strike="noStrike">
                <a:solidFill>
                  <a:srgbClr val="000000"/>
                </a:solidFill>
                <a:latin typeface="Arial"/>
                <a:ea typeface="Arial"/>
              </a:rPr>
              <a:t>	</a:t>
            </a:r>
            <a:r>
              <a:rPr b="0" lang="en-US" sz="2400" spc="-1" strike="noStrike">
                <a:solidFill>
                  <a:srgbClr val="000000"/>
                </a:solidFill>
                <a:latin typeface="Arial"/>
                <a:ea typeface="Arial"/>
              </a:rPr>
              <a:t>  order to verify its authenticity connect it to a blockchain. </a:t>
            </a:r>
            <a:endParaRPr b="0" lang="en-US" sz="2400" spc="-1" strike="noStrike">
              <a:latin typeface="Arial"/>
            </a:endParaRPr>
          </a:p>
          <a:p>
            <a:pPr marL="114480">
              <a:lnSpc>
                <a:spcPct val="100000"/>
              </a:lnSpc>
            </a:pPr>
            <a:endParaRPr b="0" lang="en-US" sz="2400" spc="-1" strike="noStrike">
              <a:latin typeface="Arial"/>
            </a:endParaRPr>
          </a:p>
          <a:p>
            <a:pPr marL="114480">
              <a:lnSpc>
                <a:spcPct val="100000"/>
              </a:lnSpc>
            </a:pPr>
            <a:r>
              <a:rPr b="1" lang="en-US" sz="2400" spc="-1" strike="noStrike">
                <a:solidFill>
                  <a:srgbClr val="000000"/>
                </a:solidFill>
                <a:latin typeface="Arial"/>
                <a:ea typeface="Arial"/>
              </a:rPr>
              <a:t>	</a:t>
            </a:r>
            <a:r>
              <a:rPr b="0" lang="en-US" sz="2400" spc="-1" strike="noStrike">
                <a:solidFill>
                  <a:srgbClr val="000000"/>
                </a:solidFill>
                <a:latin typeface="Arial"/>
                <a:ea typeface="Arial"/>
              </a:rPr>
              <a:t>- Tangem Microchips - microchip that can be embedded into physical </a:t>
            </a:r>
            <a:r>
              <a:rPr b="0" lang="en-US" sz="2400" spc="-1" strike="noStrike">
                <a:solidFill>
                  <a:srgbClr val="000000"/>
                </a:solidFill>
                <a:latin typeface="Arial"/>
                <a:ea typeface="Arial"/>
              </a:rPr>
              <a:t>	</a:t>
            </a:r>
            <a:r>
              <a:rPr b="0" lang="en-US" sz="2400" spc="-1" strike="noStrike">
                <a:solidFill>
                  <a:srgbClr val="000000"/>
                </a:solidFill>
                <a:latin typeface="Arial"/>
                <a:ea typeface="Arial"/>
              </a:rPr>
              <a:t>   objects to provide better tracking, verify authenticity, and connect to a </a:t>
            </a:r>
            <a:r>
              <a:rPr b="0" lang="en-US" sz="2400" spc="-1" strike="noStrike">
                <a:solidFill>
                  <a:srgbClr val="000000"/>
                </a:solidFill>
                <a:latin typeface="Arial"/>
                <a:ea typeface="Arial"/>
              </a:rPr>
              <a:t>	</a:t>
            </a:r>
            <a:r>
              <a:rPr b="0" lang="en-US" sz="2400" spc="-1" strike="noStrike">
                <a:solidFill>
                  <a:srgbClr val="000000"/>
                </a:solidFill>
                <a:latin typeface="Arial"/>
                <a:ea typeface="Arial"/>
              </a:rPr>
              <a:t>   blockchain. Provides Near-Field-Communication and is compatible with </a:t>
            </a:r>
            <a:r>
              <a:rPr b="0" lang="en-US" sz="2400" spc="-1" strike="noStrike">
                <a:solidFill>
                  <a:srgbClr val="000000"/>
                </a:solidFill>
                <a:latin typeface="Arial"/>
                <a:ea typeface="Arial"/>
              </a:rPr>
              <a:t>	</a:t>
            </a:r>
            <a:r>
              <a:rPr b="0" lang="en-US" sz="2400" spc="-1" strike="noStrike">
                <a:solidFill>
                  <a:srgbClr val="000000"/>
                </a:solidFill>
                <a:latin typeface="Arial"/>
                <a:ea typeface="Arial"/>
              </a:rPr>
              <a:t>   smart devices.</a:t>
            </a:r>
            <a:endParaRPr b="0" lang="en-US" sz="2400" spc="-1" strike="noStrike">
              <a:latin typeface="Arial"/>
            </a:endParaRPr>
          </a:p>
        </p:txBody>
      </p:sp>
    </p:spTree>
  </p:cSld>
  <p:transition spd="med">
    <p:fade/>
  </p:transition>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CustomShape 1"/>
          <p:cNvSpPr/>
          <p:nvPr/>
        </p:nvSpPr>
        <p:spPr>
          <a:xfrm>
            <a:off x="10983240" y="6380280"/>
            <a:ext cx="530640" cy="363600"/>
          </a:xfrm>
          <a:prstGeom prst="rect">
            <a:avLst/>
          </a:prstGeom>
          <a:noFill/>
          <a:ln>
            <a:noFill/>
          </a:ln>
        </p:spPr>
        <p:style>
          <a:lnRef idx="0"/>
          <a:fillRef idx="0"/>
          <a:effectRef idx="0"/>
          <a:fontRef idx="minor"/>
        </p:style>
      </p:sp>
      <p:sp>
        <p:nvSpPr>
          <p:cNvPr id="275" name="CustomShape 2"/>
          <p:cNvSpPr/>
          <p:nvPr/>
        </p:nvSpPr>
        <p:spPr>
          <a:xfrm>
            <a:off x="576000" y="6591600"/>
            <a:ext cx="11047680" cy="2667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200" spc="-1" strike="noStrike">
                <a:solidFill>
                  <a:srgbClr val="000000"/>
                </a:solidFill>
                <a:latin typeface="Arial"/>
                <a:ea typeface="Arial"/>
              </a:rPr>
              <a:t>RTX PROPRIETARY – This page does not contain any export controlled technical data.</a:t>
            </a:r>
            <a:endParaRPr b="0" lang="en-US" sz="1200" spc="-1" strike="noStrike">
              <a:latin typeface="Arial"/>
            </a:endParaRPr>
          </a:p>
        </p:txBody>
      </p:sp>
      <p:sp>
        <p:nvSpPr>
          <p:cNvPr id="276" name="CustomShape 3"/>
          <p:cNvSpPr/>
          <p:nvPr/>
        </p:nvSpPr>
        <p:spPr>
          <a:xfrm>
            <a:off x="694800" y="1481400"/>
            <a:ext cx="10810800" cy="4728960"/>
          </a:xfrm>
          <a:prstGeom prst="rect">
            <a:avLst/>
          </a:prstGeom>
          <a:noFill/>
          <a:ln>
            <a:noFill/>
          </a:ln>
        </p:spPr>
        <p:style>
          <a:lnRef idx="0"/>
          <a:fillRef idx="0"/>
          <a:effectRef idx="0"/>
          <a:fontRef idx="minor"/>
        </p:style>
        <p:txBody>
          <a:bodyPr lIns="122040" rIns="122040" tIns="122040" bIns="122040"/>
          <a:p>
            <a:pPr>
              <a:lnSpc>
                <a:spcPct val="115000"/>
              </a:lnSpc>
            </a:pPr>
            <a:r>
              <a:rPr b="1" lang="en-US" sz="1800" spc="-1" strike="noStrike" u="sng">
                <a:solidFill>
                  <a:srgbClr val="000000"/>
                </a:solidFill>
                <a:uFillTx/>
                <a:latin typeface="Arial"/>
                <a:ea typeface="Arial"/>
              </a:rPr>
              <a:t>1. Open Protocols</a:t>
            </a:r>
            <a:endParaRPr b="0" lang="en-US" sz="1800" spc="-1" strike="noStrike">
              <a:latin typeface="Arial"/>
            </a:endParaRPr>
          </a:p>
          <a:p>
            <a:pPr marL="457200" indent="-342360">
              <a:lnSpc>
                <a:spcPct val="115000"/>
              </a:lnSpc>
              <a:buClr>
                <a:srgbClr val="000000"/>
              </a:buClr>
              <a:buFont typeface="Arial"/>
              <a:buChar char="●"/>
            </a:pPr>
            <a:r>
              <a:rPr b="0" lang="en-US" sz="1800" spc="-1" strike="noStrike">
                <a:solidFill>
                  <a:srgbClr val="000000"/>
                </a:solidFill>
                <a:latin typeface="Arial"/>
                <a:ea typeface="Arial"/>
              </a:rPr>
              <a:t>Atomic Cross-Chain Swap: allows for the exchange of tokens running on distinct blockchains through smart contracts</a:t>
            </a:r>
            <a:endParaRPr b="0" lang="en-US" sz="1800" spc="-1" strike="noStrike">
              <a:latin typeface="Arial"/>
            </a:endParaRPr>
          </a:p>
          <a:p>
            <a:pPr marL="457200" indent="-342360">
              <a:lnSpc>
                <a:spcPct val="115000"/>
              </a:lnSpc>
              <a:buClr>
                <a:srgbClr val="000000"/>
              </a:buClr>
              <a:buFont typeface="Arial"/>
              <a:buChar char="●"/>
            </a:pPr>
            <a:r>
              <a:rPr b="0" lang="en-US" sz="1800" spc="-1" strike="noStrike">
                <a:solidFill>
                  <a:srgbClr val="000000"/>
                </a:solidFill>
                <a:latin typeface="Arial"/>
                <a:ea typeface="Arial"/>
              </a:rPr>
              <a:t>Lightning Networks: “off-chain” or “layer two” payment system that allows two users to transact without the payments being directly recorded onto the blockchain</a:t>
            </a:r>
            <a:endParaRPr b="0" lang="en-US" sz="1800" spc="-1" strike="noStrike">
              <a:latin typeface="Arial"/>
            </a:endParaRPr>
          </a:p>
          <a:p>
            <a:pPr lvl="1" marL="914400" indent="-342360">
              <a:lnSpc>
                <a:spcPct val="115000"/>
              </a:lnSpc>
              <a:buClr>
                <a:srgbClr val="000000"/>
              </a:buClr>
              <a:buFont typeface="Arial"/>
              <a:buChar char="○"/>
            </a:pPr>
            <a:r>
              <a:rPr b="0" lang="en-US" sz="1800" spc="-1" strike="noStrike">
                <a:solidFill>
                  <a:srgbClr val="000000"/>
                </a:solidFill>
                <a:latin typeface="Arial"/>
                <a:ea typeface="Arial"/>
              </a:rPr>
              <a:t>Communicates with the blockchain periodically</a:t>
            </a:r>
            <a:endParaRPr b="0" lang="en-US" sz="1800" spc="-1" strike="noStrike">
              <a:latin typeface="Arial"/>
            </a:endParaRPr>
          </a:p>
          <a:p>
            <a:pPr lvl="1" marL="914400" indent="-342360">
              <a:lnSpc>
                <a:spcPct val="115000"/>
              </a:lnSpc>
              <a:buClr>
                <a:srgbClr val="000000"/>
              </a:buClr>
              <a:buFont typeface="Arial"/>
              <a:buChar char="○"/>
            </a:pPr>
            <a:r>
              <a:rPr b="0" lang="en-US" sz="1800" spc="-1" strike="noStrike">
                <a:solidFill>
                  <a:srgbClr val="000000"/>
                </a:solidFill>
                <a:latin typeface="Arial"/>
                <a:ea typeface="Arial"/>
              </a:rPr>
              <a:t>Faster transaction speeds and greater/bounded liquidity</a:t>
            </a:r>
            <a:endParaRPr b="0" lang="en-US" sz="1800" spc="-1" strike="noStrike">
              <a:latin typeface="Arial"/>
            </a:endParaRPr>
          </a:p>
          <a:p>
            <a:pPr>
              <a:lnSpc>
                <a:spcPct val="115000"/>
              </a:lnSpc>
            </a:pPr>
            <a:endParaRPr b="0" lang="en-US" sz="1800" spc="-1" strike="noStrike">
              <a:latin typeface="Arial"/>
            </a:endParaRPr>
          </a:p>
          <a:p>
            <a:pPr>
              <a:lnSpc>
                <a:spcPct val="115000"/>
              </a:lnSpc>
            </a:pPr>
            <a:endParaRPr b="0" lang="en-US" sz="1800" spc="-1" strike="noStrike">
              <a:latin typeface="Arial"/>
            </a:endParaRPr>
          </a:p>
          <a:p>
            <a:pPr>
              <a:lnSpc>
                <a:spcPct val="115000"/>
              </a:lnSpc>
            </a:pPr>
            <a:r>
              <a:rPr b="1" lang="en-US" sz="1800" spc="-1" strike="noStrike" u="sng">
                <a:solidFill>
                  <a:srgbClr val="000000"/>
                </a:solidFill>
                <a:uFillTx/>
                <a:latin typeface="Arial"/>
                <a:ea typeface="Arial"/>
              </a:rPr>
              <a:t>2. Multichain Frameworks</a:t>
            </a:r>
            <a:endParaRPr b="0" lang="en-US" sz="1800" spc="-1" strike="noStrike">
              <a:latin typeface="Arial"/>
            </a:endParaRPr>
          </a:p>
          <a:p>
            <a:pPr marL="457200" indent="-342360">
              <a:lnSpc>
                <a:spcPct val="115000"/>
              </a:lnSpc>
              <a:buClr>
                <a:srgbClr val="000000"/>
              </a:buClr>
              <a:buFont typeface="Arial"/>
              <a:buChar char="●"/>
            </a:pPr>
            <a:r>
              <a:rPr b="0" lang="en-US" sz="1800" spc="-1" strike="noStrike">
                <a:solidFill>
                  <a:srgbClr val="000000"/>
                </a:solidFill>
                <a:latin typeface="Arial"/>
                <a:ea typeface="Arial"/>
              </a:rPr>
              <a:t>Examples are Cosmos and and Polkadot</a:t>
            </a:r>
            <a:endParaRPr b="0" lang="en-US" sz="1800" spc="-1" strike="noStrike">
              <a:latin typeface="Arial"/>
            </a:endParaRPr>
          </a:p>
          <a:p>
            <a:pPr marL="457200" indent="-342360">
              <a:lnSpc>
                <a:spcPct val="115000"/>
              </a:lnSpc>
              <a:buClr>
                <a:srgbClr val="000000"/>
              </a:buClr>
              <a:buFont typeface="Arial"/>
              <a:buChar char="●"/>
            </a:pPr>
            <a:r>
              <a:rPr b="0" lang="en-US" sz="1800" spc="-1" strike="noStrike">
                <a:solidFill>
                  <a:srgbClr val="000000"/>
                </a:solidFill>
                <a:latin typeface="Arial"/>
                <a:ea typeface="Arial"/>
              </a:rPr>
              <a:t>Establishment of multiple sub-blockchains that are reinforced by a final ‘Settlement Layer’ that is incorruptible, always available, resilient, and can serve as final arbitrator</a:t>
            </a:r>
            <a:endParaRPr b="0" lang="en-US" sz="1800" spc="-1" strike="noStrike">
              <a:latin typeface="Arial"/>
            </a:endParaRPr>
          </a:p>
          <a:p>
            <a:pPr marL="457200" indent="-342360">
              <a:lnSpc>
                <a:spcPct val="115000"/>
              </a:lnSpc>
              <a:buClr>
                <a:srgbClr val="000000"/>
              </a:buClr>
              <a:buFont typeface="Arial"/>
              <a:buChar char="●"/>
            </a:pPr>
            <a:r>
              <a:rPr b="0" lang="en-US" sz="1800" spc="-1" strike="noStrike">
                <a:solidFill>
                  <a:srgbClr val="000000"/>
                </a:solidFill>
                <a:latin typeface="Arial"/>
                <a:ea typeface="Arial"/>
              </a:rPr>
              <a:t>Sub-chains interact with settlement layer/final blockchain, they must still exist within the same ecosystem</a:t>
            </a:r>
            <a:endParaRPr b="0" lang="en-US" sz="1800" spc="-1" strike="noStrike">
              <a:latin typeface="Arial"/>
            </a:endParaRPr>
          </a:p>
        </p:txBody>
      </p:sp>
      <p:sp>
        <p:nvSpPr>
          <p:cNvPr id="277" name="CustomShape 4"/>
          <p:cNvSpPr/>
          <p:nvPr/>
        </p:nvSpPr>
        <p:spPr>
          <a:xfrm>
            <a:off x="694800" y="585360"/>
            <a:ext cx="10810800" cy="676080"/>
          </a:xfrm>
          <a:prstGeom prst="rect">
            <a:avLst/>
          </a:prstGeom>
          <a:noFill/>
          <a:ln>
            <a:noFill/>
          </a:ln>
        </p:spPr>
        <p:style>
          <a:lnRef idx="0"/>
          <a:fillRef idx="0"/>
          <a:effectRef idx="0"/>
          <a:fontRef idx="minor"/>
        </p:style>
        <p:txBody>
          <a:bodyPr lIns="122040" rIns="122040" tIns="122040" bIns="122040"/>
          <a:p>
            <a:pPr>
              <a:lnSpc>
                <a:spcPct val="100000"/>
              </a:lnSpc>
            </a:pPr>
            <a:r>
              <a:rPr b="1" lang="en-US" sz="3700" spc="-1" strike="noStrike">
                <a:solidFill>
                  <a:srgbClr val="000000"/>
                </a:solidFill>
                <a:latin typeface="Arial"/>
                <a:ea typeface="Arial"/>
              </a:rPr>
              <a:t>Open Protocols Vs. Multichain Frameworks</a:t>
            </a:r>
            <a:endParaRPr b="0" lang="en-US" sz="3700" spc="-1" strike="noStrike">
              <a:latin typeface="Arial"/>
            </a:endParaRPr>
          </a:p>
        </p:txBody>
      </p:sp>
    </p:spTree>
  </p:cSld>
  <p:transition spd="med">
    <p:fade/>
  </p:transition>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CustomShape 1"/>
          <p:cNvSpPr/>
          <p:nvPr/>
        </p:nvSpPr>
        <p:spPr>
          <a:xfrm>
            <a:off x="10983240" y="6380280"/>
            <a:ext cx="530640" cy="363600"/>
          </a:xfrm>
          <a:prstGeom prst="rect">
            <a:avLst/>
          </a:prstGeom>
          <a:noFill/>
          <a:ln>
            <a:noFill/>
          </a:ln>
        </p:spPr>
        <p:style>
          <a:lnRef idx="0"/>
          <a:fillRef idx="0"/>
          <a:effectRef idx="0"/>
          <a:fontRef idx="minor"/>
        </p:style>
      </p:sp>
      <p:sp>
        <p:nvSpPr>
          <p:cNvPr id="279" name="CustomShape 2"/>
          <p:cNvSpPr/>
          <p:nvPr/>
        </p:nvSpPr>
        <p:spPr>
          <a:xfrm>
            <a:off x="576000" y="6591600"/>
            <a:ext cx="11047680" cy="2667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200" spc="-1" strike="noStrike">
                <a:solidFill>
                  <a:srgbClr val="000000"/>
                </a:solidFill>
                <a:latin typeface="Arial"/>
                <a:ea typeface="Arial"/>
              </a:rPr>
              <a:t>RTX PROPRIETARY – This page does not contain any export controlled technical data.</a:t>
            </a:r>
            <a:endParaRPr b="0" lang="en-US" sz="1200" spc="-1" strike="noStrike">
              <a:latin typeface="Arial"/>
            </a:endParaRPr>
          </a:p>
        </p:txBody>
      </p:sp>
      <p:sp>
        <p:nvSpPr>
          <p:cNvPr id="280" name="CustomShape 3"/>
          <p:cNvSpPr/>
          <p:nvPr/>
        </p:nvSpPr>
        <p:spPr>
          <a:xfrm>
            <a:off x="0" y="415440"/>
            <a:ext cx="12435480" cy="675360"/>
          </a:xfrm>
          <a:prstGeom prst="rect">
            <a:avLst/>
          </a:prstGeom>
          <a:noFill/>
          <a:ln>
            <a:noFill/>
          </a:ln>
        </p:spPr>
        <p:style>
          <a:lnRef idx="0"/>
          <a:fillRef idx="0"/>
          <a:effectRef idx="0"/>
          <a:fontRef idx="minor"/>
        </p:style>
        <p:txBody>
          <a:bodyPr lIns="0" rIns="0" tIns="0" bIns="0"/>
          <a:p>
            <a:pPr>
              <a:lnSpc>
                <a:spcPct val="80000"/>
              </a:lnSpc>
            </a:pPr>
            <a:r>
              <a:rPr b="1" lang="en-US" sz="3700" spc="-1" strike="noStrike">
                <a:solidFill>
                  <a:srgbClr val="000000"/>
                </a:solidFill>
                <a:latin typeface="Arial"/>
                <a:ea typeface="Arial"/>
              </a:rPr>
              <a:t>PoA and PBFT vs. Existing Permissioned Blockchains</a:t>
            </a:r>
            <a:endParaRPr b="0" lang="en-US" sz="3700" spc="-1" strike="noStrike">
              <a:latin typeface="Arial"/>
            </a:endParaRPr>
          </a:p>
        </p:txBody>
      </p:sp>
      <p:sp>
        <p:nvSpPr>
          <p:cNvPr id="281" name="CustomShape 4"/>
          <p:cNvSpPr/>
          <p:nvPr/>
        </p:nvSpPr>
        <p:spPr>
          <a:xfrm>
            <a:off x="754200" y="1090800"/>
            <a:ext cx="10767240" cy="5117040"/>
          </a:xfrm>
          <a:prstGeom prst="rect">
            <a:avLst/>
          </a:prstGeom>
          <a:noFill/>
          <a:ln>
            <a:noFill/>
          </a:ln>
        </p:spPr>
        <p:style>
          <a:lnRef idx="0"/>
          <a:fillRef idx="0"/>
          <a:effectRef idx="0"/>
          <a:fontRef idx="minor"/>
        </p:style>
        <p:txBody>
          <a:bodyPr lIns="90000" rIns="90000" tIns="45000" bIns="45000"/>
          <a:p>
            <a:pPr>
              <a:lnSpc>
                <a:spcPct val="100000"/>
              </a:lnSpc>
            </a:pPr>
            <a:r>
              <a:rPr b="0" lang="en-US" sz="2200" spc="-1" strike="noStrike">
                <a:solidFill>
                  <a:srgbClr val="000000"/>
                </a:solidFill>
                <a:latin typeface="Arial"/>
                <a:ea typeface="Arial"/>
              </a:rPr>
              <a:t>Why PoA and PBFT over other? Because these two are the two popular representatives of permissioned blockchain: </a:t>
            </a:r>
            <a:endParaRPr b="0" lang="en-US" sz="2200" spc="-1" strike="noStrike">
              <a:latin typeface="Arial"/>
            </a:endParaRPr>
          </a:p>
          <a:p>
            <a:pPr>
              <a:lnSpc>
                <a:spcPct val="100000"/>
              </a:lnSpc>
            </a:pPr>
            <a:r>
              <a:rPr b="0" lang="en-US" sz="2200" spc="-1" strike="noStrike">
                <a:solidFill>
                  <a:srgbClr val="000000"/>
                </a:solidFill>
                <a:latin typeface="Arial"/>
                <a:ea typeface="Arial"/>
              </a:rPr>
              <a:t>1. They are both Byzantine fault tolerant.</a:t>
            </a:r>
            <a:endParaRPr b="0" lang="en-US" sz="2200" spc="-1" strike="noStrike">
              <a:latin typeface="Arial"/>
            </a:endParaRPr>
          </a:p>
          <a:p>
            <a:pPr>
              <a:lnSpc>
                <a:spcPct val="100000"/>
              </a:lnSpc>
            </a:pPr>
            <a:r>
              <a:rPr b="0" lang="en-US" sz="2200" spc="-1" strike="noStrike">
                <a:solidFill>
                  <a:srgbClr val="000000"/>
                </a:solidFill>
                <a:latin typeface="Arial"/>
                <a:ea typeface="Arial"/>
              </a:rPr>
              <a:t>2. They are easier to develop, consecutively.</a:t>
            </a:r>
            <a:endParaRPr b="0" lang="en-US" sz="2200" spc="-1" strike="noStrike">
              <a:latin typeface="Arial"/>
            </a:endParaRPr>
          </a:p>
          <a:p>
            <a:pPr>
              <a:lnSpc>
                <a:spcPct val="100000"/>
              </a:lnSpc>
            </a:pPr>
            <a:r>
              <a:rPr b="0" lang="en-US" sz="2200" spc="-1" strike="noStrike">
                <a:solidFill>
                  <a:srgbClr val="000000"/>
                </a:solidFill>
                <a:latin typeface="Arial"/>
                <a:ea typeface="Arial"/>
              </a:rPr>
              <a:t>3. They have different flavor and properties. </a:t>
            </a:r>
            <a:r>
              <a:rPr b="0" lang="en-US" sz="2200" spc="-1" strike="noStrike">
                <a:solidFill>
                  <a:srgbClr val="000000"/>
                </a:solidFill>
                <a:latin typeface="Arial"/>
                <a:ea typeface="Arial"/>
              </a:rPr>
              <a:t>“The conducted analysis results that PoA algorithms favour availability over consistency, oppositely to what PBFT guarantees.”</a:t>
            </a:r>
            <a:endParaRPr b="0" lang="en-US" sz="2200" spc="-1" strike="noStrike">
              <a:latin typeface="Arial"/>
            </a:endParaRPr>
          </a:p>
          <a:p>
            <a:pPr>
              <a:lnSpc>
                <a:spcPct val="100000"/>
              </a:lnSpc>
            </a:pPr>
            <a:endParaRPr b="0" lang="en-US" sz="2200" spc="-1" strike="noStrike">
              <a:latin typeface="Arial"/>
            </a:endParaRPr>
          </a:p>
          <a:p>
            <a:pPr>
              <a:lnSpc>
                <a:spcPct val="100000"/>
              </a:lnSpc>
            </a:pPr>
            <a:r>
              <a:rPr b="0" lang="en-US" sz="2200" spc="-1" strike="noStrike">
                <a:solidFill>
                  <a:srgbClr val="000000"/>
                </a:solidFill>
                <a:latin typeface="Arial"/>
                <a:ea typeface="Arial"/>
              </a:rPr>
              <a:t>“</a:t>
            </a:r>
            <a:r>
              <a:rPr b="0" lang="en-US" sz="2200" spc="-1" strike="noStrike">
                <a:solidFill>
                  <a:srgbClr val="000000"/>
                </a:solidFill>
                <a:latin typeface="Arial"/>
                <a:ea typeface="Arial"/>
              </a:rPr>
              <a:t>In permissioned blockchain settings, dominant candidates are Byzantine fault tolerant (BFT) algorithms such as the PoA and PBFT.”</a:t>
            </a:r>
            <a:endParaRPr b="0" lang="en-US" sz="2200" spc="-1" strike="noStrike">
              <a:latin typeface="Arial"/>
            </a:endParaRPr>
          </a:p>
          <a:p>
            <a:pPr>
              <a:lnSpc>
                <a:spcPct val="100000"/>
              </a:lnSpc>
            </a:pPr>
            <a:r>
              <a:rPr b="0" lang="en-US" sz="2200" spc="-1" strike="noStrike">
                <a:solidFill>
                  <a:srgbClr val="000000"/>
                </a:solidFill>
                <a:latin typeface="Arial"/>
                <a:ea typeface="Arial"/>
              </a:rPr>
              <a:t>“</a:t>
            </a:r>
            <a:r>
              <a:rPr b="0" lang="en-US" sz="2200" spc="-1" strike="noStrike">
                <a:solidFill>
                  <a:srgbClr val="000000"/>
                </a:solidFill>
                <a:latin typeface="Arial"/>
                <a:ea typeface="Arial"/>
              </a:rPr>
              <a:t>Proof-of-Authority (PoA) is a new family of BFT algorithms which has recently drawn attention due to the offered performance and toleration to faults…... Differently from PBFT, PoA requires less message exchanges hence provides better performance” [De Angelis, Stefano, et al., 2018]</a:t>
            </a: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p:txBody>
      </p:sp>
    </p:spTree>
  </p:cSld>
  <p:transition spd="med">
    <p:fade/>
  </p:transition>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CustomShape 1"/>
          <p:cNvSpPr/>
          <p:nvPr/>
        </p:nvSpPr>
        <p:spPr>
          <a:xfrm>
            <a:off x="10983240" y="6380280"/>
            <a:ext cx="530640" cy="363600"/>
          </a:xfrm>
          <a:prstGeom prst="rect">
            <a:avLst/>
          </a:prstGeom>
          <a:noFill/>
          <a:ln>
            <a:noFill/>
          </a:ln>
        </p:spPr>
        <p:style>
          <a:lnRef idx="0"/>
          <a:fillRef idx="0"/>
          <a:effectRef idx="0"/>
          <a:fontRef idx="minor"/>
        </p:style>
      </p:sp>
      <p:sp>
        <p:nvSpPr>
          <p:cNvPr id="145" name="CustomShape 2"/>
          <p:cNvSpPr/>
          <p:nvPr/>
        </p:nvSpPr>
        <p:spPr>
          <a:xfrm>
            <a:off x="576000" y="6591600"/>
            <a:ext cx="11047680" cy="2667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200" spc="-1" strike="noStrike">
                <a:solidFill>
                  <a:srgbClr val="000000"/>
                </a:solidFill>
                <a:latin typeface="Arial"/>
                <a:ea typeface="Arial"/>
              </a:rPr>
              <a:t>RTX PROPRIETARY – This page does not contain any export controlled technical data.</a:t>
            </a:r>
            <a:endParaRPr b="0" lang="en-US" sz="1200" spc="-1" strike="noStrike">
              <a:latin typeface="Arial"/>
            </a:endParaRPr>
          </a:p>
        </p:txBody>
      </p:sp>
      <p:sp>
        <p:nvSpPr>
          <p:cNvPr id="146" name="CustomShape 3"/>
          <p:cNvSpPr/>
          <p:nvPr/>
        </p:nvSpPr>
        <p:spPr>
          <a:xfrm>
            <a:off x="162000" y="933120"/>
            <a:ext cx="11620800" cy="5759280"/>
          </a:xfrm>
          <a:prstGeom prst="rect">
            <a:avLst/>
          </a:prstGeom>
          <a:noFill/>
          <a:ln>
            <a:noFill/>
          </a:ln>
        </p:spPr>
        <p:style>
          <a:lnRef idx="0"/>
          <a:fillRef idx="0"/>
          <a:effectRef idx="0"/>
          <a:fontRef idx="minor"/>
        </p:style>
        <p:txBody>
          <a:bodyPr lIns="0" rIns="0" tIns="0" bIns="91440"/>
          <a:p>
            <a:pPr algn="just">
              <a:lnSpc>
                <a:spcPct val="90000"/>
              </a:lnSpc>
            </a:pPr>
            <a:r>
              <a:rPr b="1" lang="en-US" sz="2400" spc="-1" strike="noStrike">
                <a:solidFill>
                  <a:srgbClr val="000000"/>
                </a:solidFill>
                <a:latin typeface="Arial"/>
                <a:ea typeface="Arial"/>
              </a:rPr>
              <a:t>Summary Goal: Integrate the blockchain simulator with DLA supply chain simulator, to assess different blockchain models’ scalability, security, and interoperability. </a:t>
            </a:r>
            <a:r>
              <a:rPr b="1" lang="en-US" sz="2400" spc="-1" strike="noStrike">
                <a:solidFill>
                  <a:srgbClr val="ce1126"/>
                </a:solidFill>
                <a:latin typeface="Arial"/>
                <a:ea typeface="Arial"/>
              </a:rPr>
              <a:t>Develop seamless plug and play software architecture (depicted in previous slide) for rapid integration and flexibility to inform future requirements for a DLA blockchain framework.</a:t>
            </a:r>
            <a:endParaRPr b="0" lang="en-US" sz="2400" spc="-1" strike="noStrike">
              <a:latin typeface="Arial"/>
            </a:endParaRPr>
          </a:p>
          <a:p>
            <a:pPr algn="just">
              <a:lnSpc>
                <a:spcPct val="90000"/>
              </a:lnSpc>
            </a:pPr>
            <a:endParaRPr b="0" lang="en-US" sz="2400" spc="-1" strike="noStrike">
              <a:latin typeface="Arial"/>
            </a:endParaRPr>
          </a:p>
          <a:p>
            <a:pPr lvl="6" marL="343080" indent="-342720" algn="just">
              <a:lnSpc>
                <a:spcPct val="90000"/>
              </a:lnSpc>
              <a:buClr>
                <a:srgbClr val="000000"/>
              </a:buClr>
              <a:buFont typeface="Arial"/>
              <a:buChar char="•"/>
            </a:pPr>
            <a:r>
              <a:rPr b="0" lang="en-US" sz="2400" spc="-1" strike="noStrike">
                <a:solidFill>
                  <a:srgbClr val="000000"/>
                </a:solidFill>
                <a:latin typeface="Arial"/>
                <a:ea typeface="Arial"/>
              </a:rPr>
              <a:t>Analysis to include multiple parameters of interest:  </a:t>
            </a:r>
            <a:r>
              <a:rPr b="0" i="1" lang="en-US" sz="2400" spc="-1" strike="noStrike">
                <a:solidFill>
                  <a:srgbClr val="000000"/>
                </a:solidFill>
                <a:latin typeface="Arial"/>
                <a:ea typeface="Arial"/>
              </a:rPr>
              <a:t>permissioned or permissionless</a:t>
            </a:r>
            <a:r>
              <a:rPr b="0" lang="en-US" sz="2400" spc="-1" strike="noStrike">
                <a:solidFill>
                  <a:srgbClr val="000000"/>
                </a:solidFill>
                <a:latin typeface="Arial"/>
                <a:ea typeface="Arial"/>
              </a:rPr>
              <a:t> blockchain,  </a:t>
            </a:r>
            <a:r>
              <a:rPr b="0" i="1" lang="en-US" sz="2400" spc="-1" strike="noStrike">
                <a:solidFill>
                  <a:srgbClr val="000000"/>
                </a:solidFill>
                <a:latin typeface="Arial"/>
                <a:ea typeface="Arial"/>
              </a:rPr>
              <a:t>Various consensus algorithms (including PoW &amp; PoS)</a:t>
            </a:r>
            <a:r>
              <a:rPr b="0" lang="en-US" sz="2400" spc="-1" strike="noStrike">
                <a:solidFill>
                  <a:srgbClr val="000000"/>
                </a:solidFill>
                <a:latin typeface="Arial"/>
                <a:ea typeface="Arial"/>
              </a:rPr>
              <a:t>, propagation mechanisms, encryption choices,  and sharded systems.</a:t>
            </a:r>
            <a:endParaRPr b="0" lang="en-US" sz="2400" spc="-1" strike="noStrike">
              <a:latin typeface="Arial"/>
            </a:endParaRPr>
          </a:p>
          <a:p>
            <a:pPr algn="just">
              <a:lnSpc>
                <a:spcPct val="90000"/>
              </a:lnSpc>
            </a:pPr>
            <a:endParaRPr b="0" lang="en-US" sz="2400" spc="-1" strike="noStrike">
              <a:latin typeface="Arial"/>
            </a:endParaRPr>
          </a:p>
          <a:p>
            <a:pPr marL="343080" indent="-342720" algn="just">
              <a:lnSpc>
                <a:spcPct val="90000"/>
              </a:lnSpc>
              <a:buClr>
                <a:srgbClr val="000000"/>
              </a:buClr>
              <a:buFont typeface="Arial"/>
              <a:buChar char="•"/>
            </a:pPr>
            <a:r>
              <a:rPr b="1" lang="en-US" sz="2400" spc="-1" strike="noStrike">
                <a:solidFill>
                  <a:srgbClr val="000000"/>
                </a:solidFill>
                <a:latin typeface="Arial"/>
                <a:ea typeface="Arial"/>
              </a:rPr>
              <a:t>Following John Luvera’s guidance, </a:t>
            </a:r>
            <a:r>
              <a:rPr b="0" lang="en-US" sz="2400" spc="-1" strike="noStrike">
                <a:solidFill>
                  <a:srgbClr val="000000"/>
                </a:solidFill>
                <a:latin typeface="Arial"/>
                <a:ea typeface="Arial"/>
              </a:rPr>
              <a:t>we analyzed multiple blockchain simulation platforms for integration with the RTRC supply chain software and ability to  assess performance of existing blockchain solutions on metrics such as </a:t>
            </a:r>
            <a:r>
              <a:rPr b="1" lang="en-US" sz="2400" spc="-1" strike="noStrike">
                <a:solidFill>
                  <a:srgbClr val="000000"/>
                </a:solidFill>
                <a:latin typeface="Arial"/>
                <a:ea typeface="Arial"/>
              </a:rPr>
              <a:t>permission, security, throughput, scalability and interoperability</a:t>
            </a:r>
            <a:r>
              <a:rPr b="0" lang="en-US" sz="2400" spc="-1" strike="noStrike">
                <a:solidFill>
                  <a:srgbClr val="000000"/>
                </a:solidFill>
                <a:latin typeface="Arial"/>
                <a:ea typeface="Arial"/>
              </a:rPr>
              <a:t>.</a:t>
            </a:r>
            <a:endParaRPr b="0" lang="en-US" sz="2400" spc="-1" strike="noStrike">
              <a:latin typeface="Arial"/>
            </a:endParaRPr>
          </a:p>
          <a:p>
            <a:pPr algn="just">
              <a:lnSpc>
                <a:spcPct val="90000"/>
              </a:lnSpc>
            </a:pPr>
            <a:endParaRPr b="0" lang="en-US" sz="2400" spc="-1" strike="noStrike">
              <a:latin typeface="Arial"/>
            </a:endParaRPr>
          </a:p>
          <a:p>
            <a:pPr lvl="1" marL="343080" indent="-342720" algn="just">
              <a:lnSpc>
                <a:spcPct val="90000"/>
              </a:lnSpc>
              <a:buClr>
                <a:srgbClr val="000000"/>
              </a:buClr>
              <a:buFont typeface="Arial"/>
              <a:buChar char="•"/>
            </a:pPr>
            <a:r>
              <a:rPr b="0" lang="en-US" sz="2400" spc="-1" strike="noStrike">
                <a:solidFill>
                  <a:srgbClr val="000000"/>
                </a:solidFill>
                <a:latin typeface="Arial"/>
                <a:ea typeface="Arial"/>
              </a:rPr>
              <a:t>A good choice for simulator significantly reduces potential development time/costs.</a:t>
            </a:r>
            <a:endParaRPr b="0" lang="en-US" sz="2400" spc="-1" strike="noStrike">
              <a:latin typeface="Arial"/>
            </a:endParaRPr>
          </a:p>
          <a:p>
            <a:pPr algn="just">
              <a:lnSpc>
                <a:spcPct val="90000"/>
              </a:lnSpc>
            </a:pPr>
            <a:endParaRPr b="0" lang="en-US" sz="2400" spc="-1" strike="noStrike">
              <a:latin typeface="Arial"/>
            </a:endParaRPr>
          </a:p>
          <a:p>
            <a:pPr algn="just">
              <a:lnSpc>
                <a:spcPct val="90000"/>
              </a:lnSpc>
            </a:pPr>
            <a:endParaRPr b="0" lang="en-US" sz="2400" spc="-1" strike="noStrike">
              <a:latin typeface="Arial"/>
            </a:endParaRPr>
          </a:p>
        </p:txBody>
      </p:sp>
      <p:sp>
        <p:nvSpPr>
          <p:cNvPr id="147" name="CustomShape 4"/>
          <p:cNvSpPr/>
          <p:nvPr/>
        </p:nvSpPr>
        <p:spPr>
          <a:xfrm>
            <a:off x="754200" y="415440"/>
            <a:ext cx="10694520" cy="675360"/>
          </a:xfrm>
          <a:prstGeom prst="rect">
            <a:avLst/>
          </a:prstGeom>
          <a:noFill/>
          <a:ln>
            <a:noFill/>
          </a:ln>
        </p:spPr>
        <p:style>
          <a:lnRef idx="0"/>
          <a:fillRef idx="0"/>
          <a:effectRef idx="0"/>
          <a:fontRef idx="minor"/>
        </p:style>
        <p:txBody>
          <a:bodyPr lIns="0" rIns="0" tIns="0" bIns="0"/>
          <a:p>
            <a:pPr algn="ctr">
              <a:lnSpc>
                <a:spcPct val="80000"/>
              </a:lnSpc>
            </a:pPr>
            <a:r>
              <a:rPr b="0" lang="en-US" sz="3700" spc="-1" strike="noStrike">
                <a:solidFill>
                  <a:srgbClr val="000000"/>
                </a:solidFill>
                <a:latin typeface="Arial"/>
                <a:ea typeface="Arial"/>
              </a:rPr>
              <a:t>Goals and Approach</a:t>
            </a:r>
            <a:endParaRPr b="0" lang="en-US" sz="3700" spc="-1" strike="noStrike">
              <a:latin typeface="Arial"/>
            </a:endParaRPr>
          </a:p>
        </p:txBody>
      </p:sp>
    </p:spTree>
  </p:cSld>
  <p:transition spd="med">
    <p:fade/>
  </p:transition>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CustomShape 1"/>
          <p:cNvSpPr/>
          <p:nvPr/>
        </p:nvSpPr>
        <p:spPr>
          <a:xfrm>
            <a:off x="10983240" y="6380280"/>
            <a:ext cx="530640" cy="363600"/>
          </a:xfrm>
          <a:prstGeom prst="rect">
            <a:avLst/>
          </a:prstGeom>
          <a:noFill/>
          <a:ln>
            <a:noFill/>
          </a:ln>
        </p:spPr>
        <p:style>
          <a:lnRef idx="0"/>
          <a:fillRef idx="0"/>
          <a:effectRef idx="0"/>
          <a:fontRef idx="minor"/>
        </p:style>
      </p:sp>
      <p:sp>
        <p:nvSpPr>
          <p:cNvPr id="149" name="CustomShape 2"/>
          <p:cNvSpPr/>
          <p:nvPr/>
        </p:nvSpPr>
        <p:spPr>
          <a:xfrm>
            <a:off x="576000" y="6591600"/>
            <a:ext cx="11047680" cy="2667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200" spc="-1" strike="noStrike">
                <a:solidFill>
                  <a:srgbClr val="000000"/>
                </a:solidFill>
                <a:latin typeface="Arial"/>
                <a:ea typeface="Arial"/>
              </a:rPr>
              <a:t>RTX PROPRIETARY – This page does not contain any export controlled technical data.</a:t>
            </a:r>
            <a:endParaRPr b="0" lang="en-US" sz="1200" spc="-1" strike="noStrike">
              <a:latin typeface="Arial"/>
            </a:endParaRPr>
          </a:p>
        </p:txBody>
      </p:sp>
      <p:sp>
        <p:nvSpPr>
          <p:cNvPr id="150" name="CustomShape 3"/>
          <p:cNvSpPr/>
          <p:nvPr/>
        </p:nvSpPr>
        <p:spPr>
          <a:xfrm>
            <a:off x="685800" y="1617840"/>
            <a:ext cx="10828080" cy="832680"/>
          </a:xfrm>
          <a:prstGeom prst="rect">
            <a:avLst/>
          </a:prstGeom>
          <a:noFill/>
          <a:ln>
            <a:noFill/>
          </a:ln>
        </p:spPr>
        <p:style>
          <a:lnRef idx="0"/>
          <a:fillRef idx="0"/>
          <a:effectRef idx="0"/>
          <a:fontRef idx="minor"/>
        </p:style>
        <p:txBody>
          <a:bodyPr lIns="0" rIns="0" tIns="0" bIns="0"/>
          <a:p>
            <a:pPr marL="457200" indent="-341640">
              <a:lnSpc>
                <a:spcPct val="100000"/>
              </a:lnSpc>
              <a:buClr>
                <a:srgbClr val="000000"/>
              </a:buClr>
              <a:buFont typeface="Arial"/>
              <a:buChar char="-"/>
            </a:pPr>
            <a:r>
              <a:rPr b="0" lang="en-US" sz="2400" spc="-1" strike="noStrike">
                <a:solidFill>
                  <a:srgbClr val="000000"/>
                </a:solidFill>
                <a:latin typeface="Arial"/>
                <a:ea typeface="Arial"/>
              </a:rPr>
              <a:t>Develop integration logic for the two simulators</a:t>
            </a:r>
            <a:endParaRPr b="0" lang="en-US" sz="2400" spc="-1" strike="noStrike">
              <a:latin typeface="Arial"/>
            </a:endParaRPr>
          </a:p>
          <a:p>
            <a:pPr marL="457200" indent="-341640">
              <a:lnSpc>
                <a:spcPct val="100000"/>
              </a:lnSpc>
              <a:spcBef>
                <a:spcPts val="601"/>
              </a:spcBef>
              <a:buClr>
                <a:srgbClr val="000000"/>
              </a:buClr>
              <a:buFont typeface="Arial"/>
              <a:buChar char="-"/>
            </a:pPr>
            <a:r>
              <a:rPr b="0" lang="en-US" sz="2400" spc="-1" strike="noStrike">
                <a:solidFill>
                  <a:srgbClr val="000000"/>
                </a:solidFill>
                <a:latin typeface="Arial"/>
                <a:ea typeface="Arial"/>
              </a:rPr>
              <a:t>Define the software interface between the two simulators</a:t>
            </a:r>
            <a:endParaRPr b="0" lang="en-US" sz="2400" spc="-1" strike="noStrike">
              <a:latin typeface="Arial"/>
            </a:endParaRPr>
          </a:p>
          <a:p>
            <a:pPr marL="457200" indent="-341640">
              <a:lnSpc>
                <a:spcPct val="100000"/>
              </a:lnSpc>
              <a:spcBef>
                <a:spcPts val="601"/>
              </a:spcBef>
              <a:buClr>
                <a:srgbClr val="000000"/>
              </a:buClr>
              <a:buFont typeface="Arial"/>
              <a:buChar char="-"/>
            </a:pPr>
            <a:r>
              <a:rPr b="0" lang="en-US" sz="2400" spc="-1" strike="noStrike">
                <a:solidFill>
                  <a:srgbClr val="000000"/>
                </a:solidFill>
                <a:latin typeface="Arial"/>
                <a:ea typeface="Arial"/>
              </a:rPr>
              <a:t>Feasibility test with a bridge that pipes information between simulators</a:t>
            </a:r>
            <a:endParaRPr b="0" lang="en-US" sz="2400" spc="-1" strike="noStrike">
              <a:latin typeface="Arial"/>
            </a:endParaRPr>
          </a:p>
          <a:p>
            <a:pPr>
              <a:lnSpc>
                <a:spcPct val="100000"/>
              </a:lnSpc>
              <a:spcBef>
                <a:spcPts val="601"/>
              </a:spcBef>
            </a:pPr>
            <a:endParaRPr b="0" lang="en-US" sz="2400" spc="-1" strike="noStrike">
              <a:latin typeface="Arial"/>
            </a:endParaRPr>
          </a:p>
        </p:txBody>
      </p:sp>
      <p:sp>
        <p:nvSpPr>
          <p:cNvPr id="151" name="CustomShape 4"/>
          <p:cNvSpPr/>
          <p:nvPr/>
        </p:nvSpPr>
        <p:spPr>
          <a:xfrm>
            <a:off x="715680" y="1204200"/>
            <a:ext cx="10828080" cy="340200"/>
          </a:xfrm>
          <a:prstGeom prst="rect">
            <a:avLst/>
          </a:prstGeom>
          <a:noFill/>
          <a:ln>
            <a:noFill/>
          </a:ln>
        </p:spPr>
        <p:style>
          <a:lnRef idx="0"/>
          <a:fillRef idx="0"/>
          <a:effectRef idx="0"/>
          <a:fontRef idx="minor"/>
        </p:style>
        <p:txBody>
          <a:bodyPr lIns="0" rIns="0" tIns="0" bIns="91440"/>
          <a:p>
            <a:pPr>
              <a:lnSpc>
                <a:spcPct val="90000"/>
              </a:lnSpc>
            </a:pPr>
            <a:r>
              <a:rPr b="1" lang="en-US" sz="2400" spc="-1" strike="noStrike">
                <a:solidFill>
                  <a:srgbClr val="000000"/>
                </a:solidFill>
                <a:latin typeface="Arial"/>
                <a:ea typeface="Arial"/>
              </a:rPr>
              <a:t>Step 1: Conceptual Integration of Simulators</a:t>
            </a:r>
            <a:endParaRPr b="0" lang="en-US" sz="2400" spc="-1" strike="noStrike">
              <a:latin typeface="Arial"/>
            </a:endParaRPr>
          </a:p>
        </p:txBody>
      </p:sp>
      <p:sp>
        <p:nvSpPr>
          <p:cNvPr id="152" name="CustomShape 5"/>
          <p:cNvSpPr/>
          <p:nvPr/>
        </p:nvSpPr>
        <p:spPr>
          <a:xfrm>
            <a:off x="754200" y="415440"/>
            <a:ext cx="10694520" cy="675360"/>
          </a:xfrm>
          <a:prstGeom prst="rect">
            <a:avLst/>
          </a:prstGeom>
          <a:noFill/>
          <a:ln>
            <a:noFill/>
          </a:ln>
        </p:spPr>
        <p:style>
          <a:lnRef idx="0"/>
          <a:fillRef idx="0"/>
          <a:effectRef idx="0"/>
          <a:fontRef idx="minor"/>
        </p:style>
        <p:txBody>
          <a:bodyPr lIns="0" rIns="0" tIns="0" bIns="0"/>
          <a:p>
            <a:pPr>
              <a:lnSpc>
                <a:spcPct val="80000"/>
              </a:lnSpc>
            </a:pPr>
            <a:r>
              <a:rPr b="0" lang="en-US" sz="3700" spc="-1" strike="noStrike">
                <a:solidFill>
                  <a:srgbClr val="ce1126"/>
                </a:solidFill>
                <a:latin typeface="Arial"/>
                <a:ea typeface="Arial"/>
              </a:rPr>
              <a:t>Updates</a:t>
            </a:r>
            <a:endParaRPr b="0" lang="en-US" sz="3700" spc="-1" strike="noStrike">
              <a:latin typeface="Arial"/>
            </a:endParaRPr>
          </a:p>
        </p:txBody>
      </p:sp>
      <p:sp>
        <p:nvSpPr>
          <p:cNvPr id="153" name="CustomShape 6"/>
          <p:cNvSpPr/>
          <p:nvPr/>
        </p:nvSpPr>
        <p:spPr>
          <a:xfrm>
            <a:off x="8957160" y="1590480"/>
            <a:ext cx="2865600" cy="456120"/>
          </a:xfrm>
          <a:prstGeom prst="rect">
            <a:avLst/>
          </a:prstGeom>
          <a:noFill/>
          <a:ln>
            <a:noFill/>
          </a:ln>
        </p:spPr>
        <p:style>
          <a:lnRef idx="0"/>
          <a:fillRef idx="0"/>
          <a:effectRef idx="0"/>
          <a:fontRef idx="minor"/>
        </p:style>
        <p:txBody>
          <a:bodyPr lIns="90000" rIns="90000" tIns="45000" bIns="45000"/>
          <a:p>
            <a:pPr>
              <a:lnSpc>
                <a:spcPct val="100000"/>
              </a:lnSpc>
            </a:pPr>
            <a:r>
              <a:rPr b="1" lang="en-US" sz="2400" spc="-1" strike="noStrike">
                <a:solidFill>
                  <a:srgbClr val="002060"/>
                </a:solidFill>
                <a:latin typeface="Arial"/>
                <a:ea typeface="Arial"/>
              </a:rPr>
              <a:t>Task Complete</a:t>
            </a:r>
            <a:endParaRPr b="0" lang="en-US" sz="2400" spc="-1" strike="noStrike">
              <a:latin typeface="Arial"/>
            </a:endParaRPr>
          </a:p>
        </p:txBody>
      </p:sp>
      <p:sp>
        <p:nvSpPr>
          <p:cNvPr id="154" name="CustomShape 7"/>
          <p:cNvSpPr/>
          <p:nvPr/>
        </p:nvSpPr>
        <p:spPr>
          <a:xfrm>
            <a:off x="715680" y="3030480"/>
            <a:ext cx="8011080" cy="419400"/>
          </a:xfrm>
          <a:prstGeom prst="rect">
            <a:avLst/>
          </a:prstGeom>
          <a:noFill/>
          <a:ln>
            <a:noFill/>
          </a:ln>
        </p:spPr>
        <p:style>
          <a:lnRef idx="0"/>
          <a:fillRef idx="0"/>
          <a:effectRef idx="0"/>
          <a:fontRef idx="minor"/>
        </p:style>
        <p:txBody>
          <a:bodyPr lIns="90000" rIns="90000" tIns="45000" bIns="45000"/>
          <a:p>
            <a:pPr>
              <a:lnSpc>
                <a:spcPct val="90000"/>
              </a:lnSpc>
            </a:pPr>
            <a:r>
              <a:rPr b="1" lang="en-US" sz="2400" spc="-1" strike="noStrike">
                <a:solidFill>
                  <a:srgbClr val="000000"/>
                </a:solidFill>
                <a:latin typeface="Arial"/>
                <a:ea typeface="Arial"/>
              </a:rPr>
              <a:t>Step 2: Preselect Consensus Protocols for Integration</a:t>
            </a:r>
            <a:endParaRPr b="0" lang="en-US" sz="2400" spc="-1" strike="noStrike">
              <a:latin typeface="Arial"/>
            </a:endParaRPr>
          </a:p>
        </p:txBody>
      </p:sp>
      <p:sp>
        <p:nvSpPr>
          <p:cNvPr id="155" name="CustomShape 8"/>
          <p:cNvSpPr/>
          <p:nvPr/>
        </p:nvSpPr>
        <p:spPr>
          <a:xfrm>
            <a:off x="685800" y="3456360"/>
            <a:ext cx="8438760" cy="1083960"/>
          </a:xfrm>
          <a:prstGeom prst="rect">
            <a:avLst/>
          </a:prstGeom>
          <a:noFill/>
          <a:ln>
            <a:noFill/>
          </a:ln>
        </p:spPr>
        <p:style>
          <a:lnRef idx="0"/>
          <a:fillRef idx="0"/>
          <a:effectRef idx="0"/>
          <a:fontRef idx="minor"/>
        </p:style>
        <p:txBody>
          <a:bodyPr lIns="0" rIns="0" tIns="0" bIns="0"/>
          <a:p>
            <a:pPr marL="457200" indent="-341640">
              <a:lnSpc>
                <a:spcPct val="100000"/>
              </a:lnSpc>
              <a:buClr>
                <a:srgbClr val="000000"/>
              </a:buClr>
              <a:buFont typeface="Arial"/>
              <a:buChar char="-"/>
            </a:pPr>
            <a:r>
              <a:rPr b="0" lang="en-US" sz="2400" spc="-1" strike="noStrike">
                <a:solidFill>
                  <a:srgbClr val="000000"/>
                </a:solidFill>
                <a:latin typeface="Arial"/>
                <a:ea typeface="Arial"/>
              </a:rPr>
              <a:t>Assess different consensus  protocols for integration with the RTRC DLA Supply Chain </a:t>
            </a:r>
            <a:endParaRPr b="0" lang="en-US" sz="2400" spc="-1" strike="noStrike">
              <a:latin typeface="Arial"/>
            </a:endParaRPr>
          </a:p>
          <a:p>
            <a:pPr marL="457200">
              <a:lnSpc>
                <a:spcPct val="100000"/>
              </a:lnSpc>
              <a:spcBef>
                <a:spcPts val="601"/>
              </a:spcBef>
            </a:pPr>
            <a:endParaRPr b="0" lang="en-US" sz="2400" spc="-1" strike="noStrike">
              <a:latin typeface="Arial"/>
            </a:endParaRPr>
          </a:p>
        </p:txBody>
      </p:sp>
      <p:sp>
        <p:nvSpPr>
          <p:cNvPr id="156" name="CustomShape 9"/>
          <p:cNvSpPr/>
          <p:nvPr/>
        </p:nvSpPr>
        <p:spPr>
          <a:xfrm>
            <a:off x="8957160" y="3435840"/>
            <a:ext cx="2865600" cy="456120"/>
          </a:xfrm>
          <a:prstGeom prst="rect">
            <a:avLst/>
          </a:prstGeom>
          <a:noFill/>
          <a:ln>
            <a:noFill/>
          </a:ln>
        </p:spPr>
        <p:style>
          <a:lnRef idx="0"/>
          <a:fillRef idx="0"/>
          <a:effectRef idx="0"/>
          <a:fontRef idx="minor"/>
        </p:style>
        <p:txBody>
          <a:bodyPr lIns="90000" rIns="90000" tIns="45000" bIns="45000"/>
          <a:p>
            <a:pPr>
              <a:lnSpc>
                <a:spcPct val="100000"/>
              </a:lnSpc>
            </a:pPr>
            <a:r>
              <a:rPr b="1" lang="en-US" sz="2400" spc="-1" strike="noStrike">
                <a:solidFill>
                  <a:srgbClr val="ff0000"/>
                </a:solidFill>
                <a:latin typeface="Arial"/>
                <a:ea typeface="Arial"/>
              </a:rPr>
              <a:t>Task: 1-2 weeks</a:t>
            </a:r>
            <a:endParaRPr b="0" lang="en-US" sz="2400" spc="-1" strike="noStrike">
              <a:latin typeface="Arial"/>
            </a:endParaRPr>
          </a:p>
        </p:txBody>
      </p:sp>
      <p:pic>
        <p:nvPicPr>
          <p:cNvPr id="157" name="Google Shape;315;p46" descr=""/>
          <p:cNvPicPr/>
          <p:nvPr/>
        </p:nvPicPr>
        <p:blipFill>
          <a:blip r:embed="rId1"/>
          <a:stretch/>
        </p:blipFill>
        <p:spPr>
          <a:xfrm>
            <a:off x="5458320" y="3851280"/>
            <a:ext cx="2675520" cy="2673720"/>
          </a:xfrm>
          <a:prstGeom prst="rect">
            <a:avLst/>
          </a:prstGeom>
          <a:ln>
            <a:noFill/>
          </a:ln>
        </p:spPr>
      </p:pic>
      <p:sp>
        <p:nvSpPr>
          <p:cNvPr id="158" name="CustomShape 10"/>
          <p:cNvSpPr/>
          <p:nvPr/>
        </p:nvSpPr>
        <p:spPr>
          <a:xfrm>
            <a:off x="8957160" y="3923280"/>
            <a:ext cx="2865600" cy="456120"/>
          </a:xfrm>
          <a:prstGeom prst="rect">
            <a:avLst/>
          </a:prstGeom>
          <a:noFill/>
          <a:ln>
            <a:noFill/>
          </a:ln>
        </p:spPr>
        <p:style>
          <a:lnRef idx="0"/>
          <a:fillRef idx="0"/>
          <a:effectRef idx="0"/>
          <a:fontRef idx="minor"/>
        </p:style>
        <p:txBody>
          <a:bodyPr lIns="90000" rIns="90000" tIns="45000" bIns="45000"/>
          <a:p>
            <a:pPr>
              <a:lnSpc>
                <a:spcPct val="100000"/>
              </a:lnSpc>
            </a:pPr>
            <a:r>
              <a:rPr b="1" lang="en-US" sz="2400" spc="-1" strike="noStrike">
                <a:solidFill>
                  <a:srgbClr val="002060"/>
                </a:solidFill>
                <a:latin typeface="Arial"/>
                <a:ea typeface="Arial"/>
              </a:rPr>
              <a:t>Task Complete</a:t>
            </a:r>
            <a:endParaRPr b="0" lang="en-US" sz="2400" spc="-1" strike="noStrike">
              <a:latin typeface="Arial"/>
            </a:endParaRPr>
          </a:p>
        </p:txBody>
      </p:sp>
    </p:spTree>
  </p:cSld>
  <p:transition spd="med">
    <p:fade/>
  </p:transition>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CustomShape 1"/>
          <p:cNvSpPr/>
          <p:nvPr/>
        </p:nvSpPr>
        <p:spPr>
          <a:xfrm>
            <a:off x="10983240" y="6380280"/>
            <a:ext cx="530640" cy="363600"/>
          </a:xfrm>
          <a:prstGeom prst="rect">
            <a:avLst/>
          </a:prstGeom>
          <a:noFill/>
          <a:ln>
            <a:noFill/>
          </a:ln>
        </p:spPr>
        <p:style>
          <a:lnRef idx="0"/>
          <a:fillRef idx="0"/>
          <a:effectRef idx="0"/>
          <a:fontRef idx="minor"/>
        </p:style>
      </p:sp>
      <p:sp>
        <p:nvSpPr>
          <p:cNvPr id="160" name="CustomShape 2"/>
          <p:cNvSpPr/>
          <p:nvPr/>
        </p:nvSpPr>
        <p:spPr>
          <a:xfrm>
            <a:off x="576000" y="6591600"/>
            <a:ext cx="11047680" cy="2667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200" spc="-1" strike="noStrike">
                <a:solidFill>
                  <a:srgbClr val="000000"/>
                </a:solidFill>
                <a:latin typeface="Arial"/>
                <a:ea typeface="Arial"/>
              </a:rPr>
              <a:t>RTX PROPRIETARY – This page does not contain any export controlled technical data.</a:t>
            </a:r>
            <a:endParaRPr b="0" lang="en-US" sz="1200" spc="-1" strike="noStrike">
              <a:latin typeface="Arial"/>
            </a:endParaRPr>
          </a:p>
        </p:txBody>
      </p:sp>
      <p:sp>
        <p:nvSpPr>
          <p:cNvPr id="161" name="CustomShape 3"/>
          <p:cNvSpPr/>
          <p:nvPr/>
        </p:nvSpPr>
        <p:spPr>
          <a:xfrm>
            <a:off x="771480" y="1459080"/>
            <a:ext cx="10664280" cy="340200"/>
          </a:xfrm>
          <a:prstGeom prst="rect">
            <a:avLst/>
          </a:prstGeom>
          <a:noFill/>
          <a:ln>
            <a:noFill/>
          </a:ln>
        </p:spPr>
        <p:style>
          <a:lnRef idx="0"/>
          <a:fillRef idx="0"/>
          <a:effectRef idx="0"/>
          <a:fontRef idx="minor"/>
        </p:style>
      </p:sp>
      <p:sp>
        <p:nvSpPr>
          <p:cNvPr id="162" name="CustomShape 4"/>
          <p:cNvSpPr/>
          <p:nvPr/>
        </p:nvSpPr>
        <p:spPr>
          <a:xfrm>
            <a:off x="754200" y="415440"/>
            <a:ext cx="10694520" cy="675360"/>
          </a:xfrm>
          <a:prstGeom prst="rect">
            <a:avLst/>
          </a:prstGeom>
          <a:noFill/>
          <a:ln>
            <a:noFill/>
          </a:ln>
        </p:spPr>
        <p:style>
          <a:lnRef idx="0"/>
          <a:fillRef idx="0"/>
          <a:effectRef idx="0"/>
          <a:fontRef idx="minor"/>
        </p:style>
        <p:txBody>
          <a:bodyPr lIns="0" rIns="0" tIns="0" bIns="0"/>
          <a:p>
            <a:pPr>
              <a:lnSpc>
                <a:spcPct val="80000"/>
              </a:lnSpc>
            </a:pPr>
            <a:r>
              <a:rPr b="1" lang="en-US" sz="3700" spc="-1" strike="noStrike">
                <a:solidFill>
                  <a:srgbClr val="000000"/>
                </a:solidFill>
                <a:latin typeface="Arial"/>
                <a:ea typeface="Arial"/>
              </a:rPr>
              <a:t>Roadmap for Full Integration</a:t>
            </a:r>
            <a:endParaRPr b="0" lang="en-US" sz="3700" spc="-1" strike="noStrike">
              <a:latin typeface="Arial"/>
            </a:endParaRPr>
          </a:p>
        </p:txBody>
      </p:sp>
      <p:sp>
        <p:nvSpPr>
          <p:cNvPr id="163" name="CustomShape 5"/>
          <p:cNvSpPr/>
          <p:nvPr/>
        </p:nvSpPr>
        <p:spPr>
          <a:xfrm>
            <a:off x="745200" y="1082160"/>
            <a:ext cx="10828080" cy="340200"/>
          </a:xfrm>
          <a:prstGeom prst="rect">
            <a:avLst/>
          </a:prstGeom>
          <a:noFill/>
          <a:ln>
            <a:noFill/>
          </a:ln>
        </p:spPr>
        <p:style>
          <a:lnRef idx="0"/>
          <a:fillRef idx="0"/>
          <a:effectRef idx="0"/>
          <a:fontRef idx="minor"/>
        </p:style>
        <p:txBody>
          <a:bodyPr lIns="0" rIns="0" tIns="0" bIns="91440"/>
          <a:p>
            <a:pPr>
              <a:lnSpc>
                <a:spcPct val="90000"/>
              </a:lnSpc>
            </a:pPr>
            <a:r>
              <a:rPr b="1" lang="en-US" sz="2400" spc="-1" strike="noStrike">
                <a:solidFill>
                  <a:srgbClr val="000000"/>
                </a:solidFill>
                <a:latin typeface="Arial"/>
                <a:ea typeface="Arial"/>
              </a:rPr>
              <a:t>Step 3: Implement Appropriate Consensus Protocols in BlockSim</a:t>
            </a:r>
            <a:endParaRPr b="0" lang="en-US" sz="2400" spc="-1" strike="noStrike">
              <a:latin typeface="Arial"/>
            </a:endParaRPr>
          </a:p>
        </p:txBody>
      </p:sp>
      <p:sp>
        <p:nvSpPr>
          <p:cNvPr id="164" name="CustomShape 6"/>
          <p:cNvSpPr/>
          <p:nvPr/>
        </p:nvSpPr>
        <p:spPr>
          <a:xfrm>
            <a:off x="564480" y="1448280"/>
            <a:ext cx="8382960" cy="3781440"/>
          </a:xfrm>
          <a:prstGeom prst="rect">
            <a:avLst/>
          </a:prstGeom>
          <a:noFill/>
          <a:ln>
            <a:noFill/>
          </a:ln>
        </p:spPr>
        <p:style>
          <a:lnRef idx="0"/>
          <a:fillRef idx="0"/>
          <a:effectRef idx="0"/>
          <a:fontRef idx="minor"/>
        </p:style>
        <p:txBody>
          <a:bodyPr lIns="0" rIns="0" tIns="0" bIns="0"/>
          <a:p>
            <a:pPr marL="457200" indent="-341640">
              <a:lnSpc>
                <a:spcPct val="100000"/>
              </a:lnSpc>
              <a:buClr>
                <a:srgbClr val="000000"/>
              </a:buClr>
              <a:buFont typeface="Arial"/>
              <a:buChar char="-"/>
            </a:pPr>
            <a:r>
              <a:rPr b="0" lang="en-US" sz="2400" spc="-1" strike="noStrike">
                <a:solidFill>
                  <a:srgbClr val="000000"/>
                </a:solidFill>
                <a:latin typeface="Arial"/>
                <a:ea typeface="Arial"/>
              </a:rPr>
              <a:t>BlockSim includes two PERMISSIONLESS blockchain models (any entity/node can join the blockchain network)</a:t>
            </a:r>
            <a:endParaRPr b="0" lang="en-US" sz="2400" spc="-1" strike="noStrike">
              <a:latin typeface="Arial"/>
            </a:endParaRPr>
          </a:p>
          <a:p>
            <a:pPr marL="457200" indent="-341640">
              <a:lnSpc>
                <a:spcPct val="100000"/>
              </a:lnSpc>
              <a:spcBef>
                <a:spcPts val="601"/>
              </a:spcBef>
              <a:buClr>
                <a:srgbClr val="000000"/>
              </a:buClr>
              <a:buFont typeface="Arial"/>
              <a:buChar char="-"/>
            </a:pPr>
            <a:r>
              <a:rPr b="1" lang="en-US" sz="2400" spc="-1" strike="noStrike">
                <a:solidFill>
                  <a:srgbClr val="ce1126"/>
                </a:solidFill>
                <a:latin typeface="Arial"/>
                <a:ea typeface="Arial"/>
              </a:rPr>
              <a:t>Blocksim must be modified</a:t>
            </a:r>
            <a:r>
              <a:rPr b="0" lang="en-US" sz="2400" spc="-1" strike="noStrike">
                <a:solidFill>
                  <a:srgbClr val="000000"/>
                </a:solidFill>
                <a:latin typeface="Arial"/>
                <a:ea typeface="Arial"/>
              </a:rPr>
              <a:t> to support PERMISSIONED blockchains (consensus protocols from step 2)</a:t>
            </a:r>
            <a:endParaRPr b="0" lang="en-US" sz="2400" spc="-1" strike="noStrike">
              <a:latin typeface="Arial"/>
            </a:endParaRPr>
          </a:p>
        </p:txBody>
      </p:sp>
      <p:sp>
        <p:nvSpPr>
          <p:cNvPr id="165" name="CustomShape 7"/>
          <p:cNvSpPr/>
          <p:nvPr/>
        </p:nvSpPr>
        <p:spPr>
          <a:xfrm>
            <a:off x="9133200" y="1662840"/>
            <a:ext cx="2865600" cy="456120"/>
          </a:xfrm>
          <a:prstGeom prst="rect">
            <a:avLst/>
          </a:prstGeom>
          <a:noFill/>
          <a:ln>
            <a:noFill/>
          </a:ln>
        </p:spPr>
        <p:style>
          <a:lnRef idx="0"/>
          <a:fillRef idx="0"/>
          <a:effectRef idx="0"/>
          <a:fontRef idx="minor"/>
        </p:style>
        <p:txBody>
          <a:bodyPr lIns="90000" rIns="90000" tIns="45000" bIns="45000"/>
          <a:p>
            <a:pPr>
              <a:lnSpc>
                <a:spcPct val="100000"/>
              </a:lnSpc>
            </a:pPr>
            <a:r>
              <a:rPr b="1" lang="en-US" sz="2400" spc="-1" strike="noStrike">
                <a:solidFill>
                  <a:srgbClr val="ff0000"/>
                </a:solidFill>
                <a:latin typeface="Arial"/>
                <a:ea typeface="Arial"/>
              </a:rPr>
              <a:t>Task: 2-4 weeks</a:t>
            </a:r>
            <a:endParaRPr b="0" lang="en-US" sz="2400" spc="-1" strike="noStrike">
              <a:latin typeface="Arial"/>
            </a:endParaRPr>
          </a:p>
        </p:txBody>
      </p:sp>
      <p:sp>
        <p:nvSpPr>
          <p:cNvPr id="166" name="CustomShape 8"/>
          <p:cNvSpPr/>
          <p:nvPr/>
        </p:nvSpPr>
        <p:spPr>
          <a:xfrm>
            <a:off x="749880" y="3636360"/>
            <a:ext cx="10828080" cy="340200"/>
          </a:xfrm>
          <a:prstGeom prst="rect">
            <a:avLst/>
          </a:prstGeom>
          <a:noFill/>
          <a:ln>
            <a:noFill/>
          </a:ln>
        </p:spPr>
        <p:style>
          <a:lnRef idx="0"/>
          <a:fillRef idx="0"/>
          <a:effectRef idx="0"/>
          <a:fontRef idx="minor"/>
        </p:style>
        <p:txBody>
          <a:bodyPr lIns="0" rIns="0" tIns="0" bIns="91440"/>
          <a:p>
            <a:pPr>
              <a:lnSpc>
                <a:spcPct val="90000"/>
              </a:lnSpc>
            </a:pPr>
            <a:r>
              <a:rPr b="1" lang="en-US" sz="2400" spc="-1" strike="noStrike">
                <a:solidFill>
                  <a:srgbClr val="000000"/>
                </a:solidFill>
                <a:latin typeface="Arial"/>
                <a:ea typeface="Arial"/>
              </a:rPr>
              <a:t>Step 4: Integration of the Two Simulators</a:t>
            </a:r>
            <a:endParaRPr b="0" lang="en-US" sz="2400" spc="-1" strike="noStrike">
              <a:latin typeface="Arial"/>
            </a:endParaRPr>
          </a:p>
        </p:txBody>
      </p:sp>
      <p:sp>
        <p:nvSpPr>
          <p:cNvPr id="167" name="CustomShape 9"/>
          <p:cNvSpPr/>
          <p:nvPr/>
        </p:nvSpPr>
        <p:spPr>
          <a:xfrm>
            <a:off x="474840" y="3905640"/>
            <a:ext cx="8562240" cy="2437560"/>
          </a:xfrm>
          <a:prstGeom prst="rect">
            <a:avLst/>
          </a:prstGeom>
          <a:noFill/>
          <a:ln>
            <a:noFill/>
          </a:ln>
        </p:spPr>
        <p:style>
          <a:lnRef idx="0"/>
          <a:fillRef idx="0"/>
          <a:effectRef idx="0"/>
          <a:fontRef idx="minor"/>
        </p:style>
        <p:txBody>
          <a:bodyPr lIns="90000" rIns="90000" tIns="45000" bIns="45000"/>
          <a:p>
            <a:pPr marL="457200" indent="-341640">
              <a:lnSpc>
                <a:spcPct val="100000"/>
              </a:lnSpc>
              <a:buClr>
                <a:srgbClr val="000000"/>
              </a:buClr>
              <a:buFont typeface="Arial"/>
              <a:buChar char="-"/>
            </a:pPr>
            <a:r>
              <a:rPr b="0" lang="en-US" sz="2400" spc="-1" strike="noStrike">
                <a:solidFill>
                  <a:srgbClr val="000000"/>
                </a:solidFill>
                <a:latin typeface="Arial"/>
                <a:ea typeface="Arial"/>
              </a:rPr>
              <a:t>Seamless integration of the Supply chain simulator with Modified Blocksim (step 3)</a:t>
            </a:r>
            <a:endParaRPr b="0" lang="en-US" sz="2400" spc="-1" strike="noStrike">
              <a:latin typeface="Arial"/>
            </a:endParaRPr>
          </a:p>
          <a:p>
            <a:pPr marL="457200" indent="-341640">
              <a:lnSpc>
                <a:spcPct val="100000"/>
              </a:lnSpc>
              <a:spcBef>
                <a:spcPts val="601"/>
              </a:spcBef>
              <a:buClr>
                <a:srgbClr val="000000"/>
              </a:buClr>
              <a:buFont typeface="Arial"/>
              <a:buChar char="-"/>
            </a:pPr>
            <a:r>
              <a:rPr b="0" lang="en-US" sz="2400" spc="-1" strike="noStrike">
                <a:solidFill>
                  <a:srgbClr val="000000"/>
                </a:solidFill>
                <a:latin typeface="Arial"/>
                <a:ea typeface="Arial"/>
              </a:rPr>
              <a:t>Once integrated, we will simulate and tradeoff protocols for security, scalability, interoperability and suitability</a:t>
            </a:r>
            <a:endParaRPr b="0" lang="en-US" sz="2400" spc="-1" strike="noStrike">
              <a:latin typeface="Arial"/>
            </a:endParaRPr>
          </a:p>
          <a:p>
            <a:pPr marL="457200" indent="-341640">
              <a:lnSpc>
                <a:spcPct val="100000"/>
              </a:lnSpc>
              <a:spcBef>
                <a:spcPts val="601"/>
              </a:spcBef>
              <a:buClr>
                <a:srgbClr val="000000"/>
              </a:buClr>
              <a:buFont typeface="Arial"/>
              <a:buChar char="-"/>
            </a:pPr>
            <a:r>
              <a:rPr b="0" lang="en-US" sz="2400" spc="-1" strike="noStrike">
                <a:solidFill>
                  <a:srgbClr val="000000"/>
                </a:solidFill>
                <a:latin typeface="Arial"/>
                <a:ea typeface="Arial"/>
              </a:rPr>
              <a:t>Fixed Blocksim bug of not splitting transactions into multiple blocks (as they come)</a:t>
            </a:r>
            <a:endParaRPr b="0" lang="en-US" sz="2400" spc="-1" strike="noStrike">
              <a:latin typeface="Arial"/>
            </a:endParaRPr>
          </a:p>
        </p:txBody>
      </p:sp>
      <p:sp>
        <p:nvSpPr>
          <p:cNvPr id="168" name="CustomShape 10"/>
          <p:cNvSpPr/>
          <p:nvPr/>
        </p:nvSpPr>
        <p:spPr>
          <a:xfrm>
            <a:off x="9171000" y="4599720"/>
            <a:ext cx="2865600" cy="456120"/>
          </a:xfrm>
          <a:prstGeom prst="rect">
            <a:avLst/>
          </a:prstGeom>
          <a:noFill/>
          <a:ln>
            <a:noFill/>
          </a:ln>
        </p:spPr>
        <p:style>
          <a:lnRef idx="0"/>
          <a:fillRef idx="0"/>
          <a:effectRef idx="0"/>
          <a:fontRef idx="minor"/>
        </p:style>
        <p:txBody>
          <a:bodyPr lIns="90000" rIns="90000" tIns="45000" bIns="45000"/>
          <a:p>
            <a:pPr>
              <a:lnSpc>
                <a:spcPct val="100000"/>
              </a:lnSpc>
            </a:pPr>
            <a:r>
              <a:rPr b="1" lang="en-US" sz="2400" spc="-1" strike="noStrike">
                <a:solidFill>
                  <a:srgbClr val="ff0000"/>
                </a:solidFill>
                <a:latin typeface="Arial"/>
                <a:ea typeface="Arial"/>
              </a:rPr>
              <a:t>Task: 4-6 weeks</a:t>
            </a:r>
            <a:endParaRPr b="0" lang="en-US" sz="2400" spc="-1" strike="noStrike">
              <a:latin typeface="Arial"/>
            </a:endParaRPr>
          </a:p>
        </p:txBody>
      </p:sp>
      <p:sp>
        <p:nvSpPr>
          <p:cNvPr id="169" name="CustomShape 11"/>
          <p:cNvSpPr/>
          <p:nvPr/>
        </p:nvSpPr>
        <p:spPr>
          <a:xfrm>
            <a:off x="9141480" y="2124720"/>
            <a:ext cx="2865600" cy="456120"/>
          </a:xfrm>
          <a:prstGeom prst="rect">
            <a:avLst/>
          </a:prstGeom>
          <a:noFill/>
          <a:ln>
            <a:noFill/>
          </a:ln>
        </p:spPr>
        <p:style>
          <a:lnRef idx="0"/>
          <a:fillRef idx="0"/>
          <a:effectRef idx="0"/>
          <a:fontRef idx="minor"/>
        </p:style>
        <p:txBody>
          <a:bodyPr lIns="90000" rIns="90000" tIns="45000" bIns="45000"/>
          <a:p>
            <a:pPr>
              <a:lnSpc>
                <a:spcPct val="100000"/>
              </a:lnSpc>
            </a:pPr>
            <a:r>
              <a:rPr b="1" lang="en-US" sz="2400" spc="-1" strike="noStrike">
                <a:solidFill>
                  <a:srgbClr val="002060"/>
                </a:solidFill>
                <a:latin typeface="Arial"/>
                <a:ea typeface="Arial"/>
              </a:rPr>
              <a:t>Task Complete</a:t>
            </a:r>
            <a:endParaRPr b="0" lang="en-US" sz="2400" spc="-1" strike="noStrike">
              <a:latin typeface="Arial"/>
            </a:endParaRPr>
          </a:p>
        </p:txBody>
      </p:sp>
      <p:sp>
        <p:nvSpPr>
          <p:cNvPr id="170" name="CustomShape 12"/>
          <p:cNvSpPr/>
          <p:nvPr/>
        </p:nvSpPr>
        <p:spPr>
          <a:xfrm>
            <a:off x="9171000" y="4993200"/>
            <a:ext cx="2865600" cy="456120"/>
          </a:xfrm>
          <a:prstGeom prst="rect">
            <a:avLst/>
          </a:prstGeom>
          <a:noFill/>
          <a:ln>
            <a:noFill/>
          </a:ln>
        </p:spPr>
        <p:style>
          <a:lnRef idx="0"/>
          <a:fillRef idx="0"/>
          <a:effectRef idx="0"/>
          <a:fontRef idx="minor"/>
        </p:style>
        <p:txBody>
          <a:bodyPr lIns="90000" rIns="90000" tIns="45000" bIns="45000"/>
          <a:p>
            <a:pPr>
              <a:lnSpc>
                <a:spcPct val="100000"/>
              </a:lnSpc>
            </a:pPr>
            <a:r>
              <a:rPr b="1" lang="en-US" sz="2400" spc="-1" strike="noStrike">
                <a:solidFill>
                  <a:srgbClr val="002060"/>
                </a:solidFill>
                <a:latin typeface="Arial"/>
                <a:ea typeface="Arial"/>
              </a:rPr>
              <a:t>Task Complete</a:t>
            </a:r>
            <a:endParaRPr b="0" lang="en-US" sz="2400" spc="-1" strike="noStrike">
              <a:latin typeface="Arial"/>
            </a:endParaRPr>
          </a:p>
        </p:txBody>
      </p:sp>
    </p:spTree>
  </p:cSld>
  <p:transition spd="med">
    <p:fade/>
  </p:transition>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CustomShape 1"/>
          <p:cNvSpPr/>
          <p:nvPr/>
        </p:nvSpPr>
        <p:spPr>
          <a:xfrm>
            <a:off x="10983240" y="6380280"/>
            <a:ext cx="530640" cy="363600"/>
          </a:xfrm>
          <a:prstGeom prst="rect">
            <a:avLst/>
          </a:prstGeom>
          <a:noFill/>
          <a:ln>
            <a:noFill/>
          </a:ln>
        </p:spPr>
        <p:style>
          <a:lnRef idx="0"/>
          <a:fillRef idx="0"/>
          <a:effectRef idx="0"/>
          <a:fontRef idx="minor"/>
        </p:style>
      </p:sp>
      <p:sp>
        <p:nvSpPr>
          <p:cNvPr id="172" name="CustomShape 2"/>
          <p:cNvSpPr/>
          <p:nvPr/>
        </p:nvSpPr>
        <p:spPr>
          <a:xfrm>
            <a:off x="576000" y="6591600"/>
            <a:ext cx="11047680" cy="2667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200" spc="-1" strike="noStrike">
                <a:solidFill>
                  <a:srgbClr val="000000"/>
                </a:solidFill>
                <a:latin typeface="Arial"/>
                <a:ea typeface="Arial"/>
              </a:rPr>
              <a:t>RTX PROPRIETARY – This page does not contain any export controlled technical data.</a:t>
            </a:r>
            <a:endParaRPr b="0" lang="en-US" sz="1200" spc="-1" strike="noStrike">
              <a:latin typeface="Arial"/>
            </a:endParaRPr>
          </a:p>
        </p:txBody>
      </p:sp>
      <p:sp>
        <p:nvSpPr>
          <p:cNvPr id="173" name="CustomShape 3"/>
          <p:cNvSpPr/>
          <p:nvPr/>
        </p:nvSpPr>
        <p:spPr>
          <a:xfrm>
            <a:off x="754200" y="415440"/>
            <a:ext cx="10694520" cy="675360"/>
          </a:xfrm>
          <a:prstGeom prst="rect">
            <a:avLst/>
          </a:prstGeom>
          <a:noFill/>
          <a:ln>
            <a:noFill/>
          </a:ln>
        </p:spPr>
        <p:style>
          <a:lnRef idx="0"/>
          <a:fillRef idx="0"/>
          <a:effectRef idx="0"/>
          <a:fontRef idx="minor"/>
        </p:style>
        <p:txBody>
          <a:bodyPr lIns="0" rIns="0" tIns="0" bIns="0"/>
          <a:p>
            <a:pPr>
              <a:lnSpc>
                <a:spcPct val="80000"/>
              </a:lnSpc>
            </a:pPr>
            <a:r>
              <a:rPr b="1" lang="en-US" sz="3700" spc="-1" strike="noStrike">
                <a:solidFill>
                  <a:srgbClr val="000000"/>
                </a:solidFill>
                <a:latin typeface="Arial"/>
                <a:ea typeface="Arial"/>
              </a:rPr>
              <a:t>Permissionless vs Permissioned Blockchains</a:t>
            </a:r>
            <a:endParaRPr b="0" lang="en-US" sz="3700" spc="-1" strike="noStrike">
              <a:latin typeface="Arial"/>
            </a:endParaRPr>
          </a:p>
        </p:txBody>
      </p:sp>
      <p:sp>
        <p:nvSpPr>
          <p:cNvPr id="174" name="CustomShape 4"/>
          <p:cNvSpPr/>
          <p:nvPr/>
        </p:nvSpPr>
        <p:spPr>
          <a:xfrm>
            <a:off x="754200" y="1091160"/>
            <a:ext cx="5656320" cy="533088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0000"/>
              </a:buClr>
              <a:buFont typeface="Arial"/>
              <a:buChar char="•"/>
            </a:pPr>
            <a:r>
              <a:rPr b="0" lang="en-US" sz="2200" spc="-1" strike="noStrike">
                <a:solidFill>
                  <a:srgbClr val="000000"/>
                </a:solidFill>
                <a:latin typeface="Arial"/>
                <a:ea typeface="Arial"/>
              </a:rPr>
              <a:t>Most cryptocurrencies are examples of blockchains that use permissionless consensus (Bitcoin, Ethereum), but in private networks we want consensus protocols that factor in credentials</a:t>
            </a:r>
            <a:endParaRPr b="0" lang="en-US" sz="2200" spc="-1" strike="noStrike">
              <a:latin typeface="Arial"/>
            </a:endParaRPr>
          </a:p>
          <a:p>
            <a:pPr>
              <a:lnSpc>
                <a:spcPct val="100000"/>
              </a:lnSpc>
            </a:pPr>
            <a:endParaRPr b="0" lang="en-US" sz="2200" spc="-1" strike="noStrike">
              <a:latin typeface="Arial"/>
            </a:endParaRPr>
          </a:p>
          <a:p>
            <a:pPr marL="285840" indent="-285480">
              <a:lnSpc>
                <a:spcPct val="100000"/>
              </a:lnSpc>
              <a:buClr>
                <a:srgbClr val="000000"/>
              </a:buClr>
              <a:buFont typeface="Arial"/>
              <a:buChar char="•"/>
            </a:pPr>
            <a:r>
              <a:rPr b="0" lang="en-US" sz="2200" spc="-1" strike="noStrike">
                <a:solidFill>
                  <a:srgbClr val="000000"/>
                </a:solidFill>
                <a:latin typeface="Arial"/>
                <a:ea typeface="Arial"/>
              </a:rPr>
              <a:t>As we presented last time, our goal is then to design new permissioned blockchain protocols based on the provided code of Bitcoin and Ethereum. </a:t>
            </a:r>
            <a:endParaRPr b="0" lang="en-US" sz="2200" spc="-1" strike="noStrike">
              <a:latin typeface="Arial"/>
            </a:endParaRPr>
          </a:p>
          <a:p>
            <a:pPr>
              <a:lnSpc>
                <a:spcPct val="100000"/>
              </a:lnSpc>
            </a:pPr>
            <a:endParaRPr b="0" lang="en-US" sz="2200" spc="-1" strike="noStrike">
              <a:latin typeface="Arial"/>
            </a:endParaRPr>
          </a:p>
          <a:p>
            <a:pPr marL="285840" indent="-285480">
              <a:lnSpc>
                <a:spcPct val="100000"/>
              </a:lnSpc>
              <a:buClr>
                <a:srgbClr val="000000"/>
              </a:buClr>
              <a:buFont typeface="Arial"/>
              <a:buChar char="•"/>
            </a:pPr>
            <a:r>
              <a:rPr b="0" lang="en-US" sz="2200" spc="-1" strike="noStrike">
                <a:solidFill>
                  <a:srgbClr val="000000"/>
                </a:solidFill>
                <a:latin typeface="Arial"/>
                <a:ea typeface="Arial"/>
              </a:rPr>
              <a:t>We preselected two appropriate, popular and powerful protocols: </a:t>
            </a:r>
            <a:r>
              <a:rPr b="1" lang="en-US" sz="2200" spc="-1" strike="noStrike">
                <a:solidFill>
                  <a:srgbClr val="002060"/>
                </a:solidFill>
                <a:latin typeface="Arial"/>
                <a:ea typeface="Arial"/>
              </a:rPr>
              <a:t>Proof of Authority (PoA) and Practical Byzantine Fault Tolerance (PBFT)</a:t>
            </a:r>
            <a:endParaRPr b="0" lang="en-US" sz="2200" spc="-1" strike="noStrike">
              <a:latin typeface="Arial"/>
            </a:endParaRPr>
          </a:p>
          <a:p>
            <a:pPr>
              <a:lnSpc>
                <a:spcPct val="100000"/>
              </a:lnSpc>
            </a:pPr>
            <a:endParaRPr b="0" lang="en-US" sz="2200" spc="-1" strike="noStrike">
              <a:latin typeface="Arial"/>
            </a:endParaRPr>
          </a:p>
        </p:txBody>
      </p:sp>
      <p:pic>
        <p:nvPicPr>
          <p:cNvPr id="175" name="Google Shape;92;p17" descr=""/>
          <p:cNvPicPr/>
          <p:nvPr/>
        </p:nvPicPr>
        <p:blipFill>
          <a:blip r:embed="rId1"/>
          <a:stretch/>
        </p:blipFill>
        <p:spPr>
          <a:xfrm>
            <a:off x="6453720" y="1553040"/>
            <a:ext cx="5514480" cy="4146480"/>
          </a:xfrm>
          <a:prstGeom prst="rect">
            <a:avLst/>
          </a:prstGeom>
          <a:ln>
            <a:noFill/>
          </a:ln>
        </p:spPr>
      </p:pic>
    </p:spTree>
  </p:cSld>
  <p:transition spd="med">
    <p:fade/>
  </p:transition>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CustomShape 1"/>
          <p:cNvSpPr/>
          <p:nvPr/>
        </p:nvSpPr>
        <p:spPr>
          <a:xfrm>
            <a:off x="10983240" y="6380280"/>
            <a:ext cx="530640" cy="363600"/>
          </a:xfrm>
          <a:prstGeom prst="rect">
            <a:avLst/>
          </a:prstGeom>
          <a:noFill/>
          <a:ln>
            <a:noFill/>
          </a:ln>
        </p:spPr>
        <p:style>
          <a:lnRef idx="0"/>
          <a:fillRef idx="0"/>
          <a:effectRef idx="0"/>
          <a:fontRef idx="minor"/>
        </p:style>
      </p:sp>
      <p:sp>
        <p:nvSpPr>
          <p:cNvPr id="177" name="CustomShape 2"/>
          <p:cNvSpPr/>
          <p:nvPr/>
        </p:nvSpPr>
        <p:spPr>
          <a:xfrm>
            <a:off x="576000" y="6591600"/>
            <a:ext cx="11047680" cy="2667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200" spc="-1" strike="noStrike">
                <a:solidFill>
                  <a:srgbClr val="000000"/>
                </a:solidFill>
                <a:latin typeface="Arial"/>
                <a:ea typeface="Arial"/>
              </a:rPr>
              <a:t>RTX PROPRIETARY – This page does not contain any export controlled technical data.</a:t>
            </a:r>
            <a:endParaRPr b="0" lang="en-US" sz="1200" spc="-1" strike="noStrike">
              <a:latin typeface="Arial"/>
            </a:endParaRPr>
          </a:p>
        </p:txBody>
      </p:sp>
      <p:sp>
        <p:nvSpPr>
          <p:cNvPr id="178" name="CustomShape 3"/>
          <p:cNvSpPr/>
          <p:nvPr/>
        </p:nvSpPr>
        <p:spPr>
          <a:xfrm>
            <a:off x="0" y="415440"/>
            <a:ext cx="12435480" cy="675360"/>
          </a:xfrm>
          <a:prstGeom prst="rect">
            <a:avLst/>
          </a:prstGeom>
          <a:noFill/>
          <a:ln>
            <a:noFill/>
          </a:ln>
        </p:spPr>
        <p:style>
          <a:lnRef idx="0"/>
          <a:fillRef idx="0"/>
          <a:effectRef idx="0"/>
          <a:fontRef idx="minor"/>
        </p:style>
        <p:txBody>
          <a:bodyPr lIns="0" rIns="0" tIns="0" bIns="0"/>
          <a:p>
            <a:pPr>
              <a:lnSpc>
                <a:spcPct val="80000"/>
              </a:lnSpc>
            </a:pPr>
            <a:r>
              <a:rPr b="1" lang="en-US" sz="3700" spc="-1" strike="noStrike">
                <a:solidFill>
                  <a:srgbClr val="000000"/>
                </a:solidFill>
                <a:latin typeface="Arial"/>
                <a:ea typeface="Arial"/>
              </a:rPr>
              <a:t>PoA and PBFT vs. Existing Permissioned Blockchains</a:t>
            </a:r>
            <a:endParaRPr b="0" lang="en-US" sz="3700" spc="-1" strike="noStrike">
              <a:latin typeface="Arial"/>
            </a:endParaRPr>
          </a:p>
        </p:txBody>
      </p:sp>
      <p:sp>
        <p:nvSpPr>
          <p:cNvPr id="179" name="CustomShape 4"/>
          <p:cNvSpPr/>
          <p:nvPr/>
        </p:nvSpPr>
        <p:spPr>
          <a:xfrm>
            <a:off x="754200" y="1090800"/>
            <a:ext cx="10767240" cy="5117040"/>
          </a:xfrm>
          <a:prstGeom prst="rect">
            <a:avLst/>
          </a:prstGeom>
          <a:noFill/>
          <a:ln>
            <a:noFill/>
          </a:ln>
        </p:spPr>
        <p:style>
          <a:lnRef idx="0"/>
          <a:fillRef idx="0"/>
          <a:effectRef idx="0"/>
          <a:fontRef idx="minor"/>
        </p:style>
        <p:txBody>
          <a:bodyPr lIns="90000" rIns="90000" tIns="45000" bIns="45000"/>
          <a:p>
            <a:pPr>
              <a:lnSpc>
                <a:spcPct val="100000"/>
              </a:lnSpc>
            </a:pPr>
            <a:r>
              <a:rPr b="0" lang="en-US" sz="2200" spc="-1" strike="noStrike">
                <a:solidFill>
                  <a:srgbClr val="000000"/>
                </a:solidFill>
                <a:latin typeface="Arial"/>
                <a:ea typeface="Arial"/>
              </a:rPr>
              <a:t>Why PoA and PBFT over other? Because these two are the two popular representatives of permissioned blockchain: </a:t>
            </a:r>
            <a:endParaRPr b="0" lang="en-US" sz="2200" spc="-1" strike="noStrike">
              <a:latin typeface="Arial"/>
            </a:endParaRPr>
          </a:p>
          <a:p>
            <a:pPr>
              <a:lnSpc>
                <a:spcPct val="100000"/>
              </a:lnSpc>
            </a:pPr>
            <a:r>
              <a:rPr b="0" lang="en-US" sz="2200" spc="-1" strike="noStrike">
                <a:solidFill>
                  <a:srgbClr val="000000"/>
                </a:solidFill>
                <a:latin typeface="Arial"/>
                <a:ea typeface="Arial"/>
              </a:rPr>
              <a:t>1. They are both Byzantine fault tolerant.</a:t>
            </a:r>
            <a:endParaRPr b="0" lang="en-US" sz="2200" spc="-1" strike="noStrike">
              <a:latin typeface="Arial"/>
            </a:endParaRPr>
          </a:p>
          <a:p>
            <a:pPr>
              <a:lnSpc>
                <a:spcPct val="100000"/>
              </a:lnSpc>
            </a:pPr>
            <a:r>
              <a:rPr b="0" lang="en-US" sz="2200" spc="-1" strike="noStrike">
                <a:solidFill>
                  <a:srgbClr val="000000"/>
                </a:solidFill>
                <a:latin typeface="Arial"/>
                <a:ea typeface="Arial"/>
              </a:rPr>
              <a:t>2. They are easier to develop, consecutively.</a:t>
            </a:r>
            <a:endParaRPr b="0" lang="en-US" sz="2200" spc="-1" strike="noStrike">
              <a:latin typeface="Arial"/>
            </a:endParaRPr>
          </a:p>
          <a:p>
            <a:pPr>
              <a:lnSpc>
                <a:spcPct val="100000"/>
              </a:lnSpc>
            </a:pPr>
            <a:r>
              <a:rPr b="0" lang="en-US" sz="2200" spc="-1" strike="noStrike">
                <a:solidFill>
                  <a:srgbClr val="000000"/>
                </a:solidFill>
                <a:latin typeface="Arial"/>
                <a:ea typeface="Arial"/>
              </a:rPr>
              <a:t>3. They have different flavor and properties. </a:t>
            </a:r>
            <a:r>
              <a:rPr b="0" lang="en-US" sz="2200" spc="-1" strike="noStrike">
                <a:solidFill>
                  <a:srgbClr val="000000"/>
                </a:solidFill>
                <a:latin typeface="Arial"/>
                <a:ea typeface="Arial"/>
              </a:rPr>
              <a:t>“The conducted analysis results that PoA algorithms favour availability over consistency, oppositely to what PBFT guarantees.”</a:t>
            </a:r>
            <a:endParaRPr b="0" lang="en-US" sz="2200" spc="-1" strike="noStrike">
              <a:latin typeface="Arial"/>
            </a:endParaRPr>
          </a:p>
          <a:p>
            <a:pPr>
              <a:lnSpc>
                <a:spcPct val="100000"/>
              </a:lnSpc>
            </a:pPr>
            <a:endParaRPr b="0" lang="en-US" sz="2200" spc="-1" strike="noStrike">
              <a:latin typeface="Arial"/>
            </a:endParaRPr>
          </a:p>
          <a:p>
            <a:pPr>
              <a:lnSpc>
                <a:spcPct val="100000"/>
              </a:lnSpc>
            </a:pPr>
            <a:r>
              <a:rPr b="0" lang="en-US" sz="2200" spc="-1" strike="noStrike">
                <a:solidFill>
                  <a:srgbClr val="000000"/>
                </a:solidFill>
                <a:latin typeface="Arial"/>
                <a:ea typeface="Arial"/>
              </a:rPr>
              <a:t>“</a:t>
            </a:r>
            <a:r>
              <a:rPr b="0" lang="en-US" sz="2200" spc="-1" strike="noStrike">
                <a:solidFill>
                  <a:srgbClr val="000000"/>
                </a:solidFill>
                <a:latin typeface="Arial"/>
                <a:ea typeface="Arial"/>
              </a:rPr>
              <a:t>In permissioned blockchain settings, dominant candidates are Byzantine fault tolerant (BFT) algorithms such as the PoA and PBFT.”</a:t>
            </a:r>
            <a:endParaRPr b="0" lang="en-US" sz="2200" spc="-1" strike="noStrike">
              <a:latin typeface="Arial"/>
            </a:endParaRPr>
          </a:p>
          <a:p>
            <a:pPr>
              <a:lnSpc>
                <a:spcPct val="100000"/>
              </a:lnSpc>
            </a:pPr>
            <a:r>
              <a:rPr b="0" lang="en-US" sz="2200" spc="-1" strike="noStrike">
                <a:solidFill>
                  <a:srgbClr val="000000"/>
                </a:solidFill>
                <a:latin typeface="Arial"/>
                <a:ea typeface="Arial"/>
              </a:rPr>
              <a:t>“</a:t>
            </a:r>
            <a:r>
              <a:rPr b="0" lang="en-US" sz="2200" spc="-1" strike="noStrike">
                <a:solidFill>
                  <a:srgbClr val="000000"/>
                </a:solidFill>
                <a:latin typeface="Arial"/>
                <a:ea typeface="Arial"/>
              </a:rPr>
              <a:t>Proof-of-Authority (PoA) is a new family of BFT algorithms which has recently drawn attention due to the offered performance and toleration to faults…... Differently from PBFT, PoA requires less message exchanges hence provides better performance” [De Angelis, Stefano, et al., 2018]</a:t>
            </a: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p:txBody>
      </p:sp>
    </p:spTree>
  </p:cSld>
  <p:transition spd="med">
    <p:fade/>
  </p:transition>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CustomShape 1"/>
          <p:cNvSpPr/>
          <p:nvPr/>
        </p:nvSpPr>
        <p:spPr>
          <a:xfrm>
            <a:off x="10983240" y="6380280"/>
            <a:ext cx="530640" cy="363600"/>
          </a:xfrm>
          <a:prstGeom prst="rect">
            <a:avLst/>
          </a:prstGeom>
          <a:noFill/>
          <a:ln>
            <a:noFill/>
          </a:ln>
        </p:spPr>
        <p:style>
          <a:lnRef idx="0"/>
          <a:fillRef idx="0"/>
          <a:effectRef idx="0"/>
          <a:fontRef idx="minor"/>
        </p:style>
      </p:sp>
      <p:sp>
        <p:nvSpPr>
          <p:cNvPr id="181" name="CustomShape 2"/>
          <p:cNvSpPr/>
          <p:nvPr/>
        </p:nvSpPr>
        <p:spPr>
          <a:xfrm>
            <a:off x="576000" y="6591600"/>
            <a:ext cx="11047680" cy="2667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200" spc="-1" strike="noStrike">
                <a:solidFill>
                  <a:srgbClr val="000000"/>
                </a:solidFill>
                <a:latin typeface="Arial"/>
                <a:ea typeface="Arial"/>
              </a:rPr>
              <a:t>RTX PROPRIETARY – This page does not contain any export controlled technical data.</a:t>
            </a:r>
            <a:endParaRPr b="0" lang="en-US" sz="1200" spc="-1" strike="noStrike">
              <a:latin typeface="Arial"/>
            </a:endParaRPr>
          </a:p>
        </p:txBody>
      </p:sp>
      <p:sp>
        <p:nvSpPr>
          <p:cNvPr id="182" name="CustomShape 3"/>
          <p:cNvSpPr/>
          <p:nvPr/>
        </p:nvSpPr>
        <p:spPr>
          <a:xfrm>
            <a:off x="0" y="415440"/>
            <a:ext cx="12435480" cy="675360"/>
          </a:xfrm>
          <a:prstGeom prst="rect">
            <a:avLst/>
          </a:prstGeom>
          <a:noFill/>
          <a:ln>
            <a:noFill/>
          </a:ln>
        </p:spPr>
        <p:style>
          <a:lnRef idx="0"/>
          <a:fillRef idx="0"/>
          <a:effectRef idx="0"/>
          <a:fontRef idx="minor"/>
        </p:style>
        <p:txBody>
          <a:bodyPr lIns="0" rIns="0" tIns="0" bIns="0"/>
          <a:p>
            <a:pPr>
              <a:lnSpc>
                <a:spcPct val="80000"/>
              </a:lnSpc>
            </a:pPr>
            <a:r>
              <a:rPr b="1" lang="en-US" sz="3700" spc="-1" strike="noStrike">
                <a:solidFill>
                  <a:srgbClr val="000000"/>
                </a:solidFill>
                <a:latin typeface="Arial"/>
                <a:ea typeface="Arial"/>
              </a:rPr>
              <a:t>	</a:t>
            </a:r>
            <a:r>
              <a:rPr b="1" lang="en-US" sz="3700" spc="-1" strike="noStrike">
                <a:solidFill>
                  <a:srgbClr val="000000"/>
                </a:solidFill>
                <a:latin typeface="Arial"/>
                <a:ea typeface="Arial"/>
              </a:rPr>
              <a:t>	</a:t>
            </a:r>
            <a:r>
              <a:rPr b="1" lang="en-US" sz="3700" spc="-1" strike="noStrike">
                <a:solidFill>
                  <a:srgbClr val="000000"/>
                </a:solidFill>
                <a:latin typeface="Arial"/>
                <a:ea typeface="Arial"/>
              </a:rPr>
              <a:t>	</a:t>
            </a:r>
            <a:r>
              <a:rPr b="1" lang="en-US" sz="3700" spc="-1" strike="noStrike">
                <a:solidFill>
                  <a:srgbClr val="000000"/>
                </a:solidFill>
                <a:latin typeface="Arial"/>
                <a:ea typeface="Arial"/>
              </a:rPr>
              <a:t>	</a:t>
            </a:r>
            <a:r>
              <a:rPr b="1" lang="en-US" sz="3700" spc="-1" strike="noStrike">
                <a:solidFill>
                  <a:srgbClr val="000000"/>
                </a:solidFill>
                <a:latin typeface="Arial"/>
                <a:ea typeface="Arial"/>
              </a:rPr>
              <a:t>	</a:t>
            </a:r>
            <a:r>
              <a:rPr b="1" lang="en-US" sz="3700" spc="-1" strike="noStrike">
                <a:solidFill>
                  <a:srgbClr val="000000"/>
                </a:solidFill>
                <a:latin typeface="Arial"/>
                <a:ea typeface="Arial"/>
              </a:rPr>
              <a:t>	</a:t>
            </a:r>
            <a:r>
              <a:rPr b="1" lang="en-US" sz="3700" spc="-1" strike="noStrike">
                <a:solidFill>
                  <a:srgbClr val="000000"/>
                </a:solidFill>
                <a:latin typeface="Arial"/>
                <a:ea typeface="Arial"/>
              </a:rPr>
              <a:t>	</a:t>
            </a:r>
            <a:r>
              <a:rPr b="1" lang="en-US" sz="3700" spc="-1" strike="noStrike">
                <a:solidFill>
                  <a:srgbClr val="000000"/>
                </a:solidFill>
                <a:latin typeface="Arial"/>
                <a:ea typeface="Arial"/>
              </a:rPr>
              <a:t>	</a:t>
            </a:r>
            <a:r>
              <a:rPr b="1" lang="en-US" sz="3700" spc="-1" strike="noStrike">
                <a:solidFill>
                  <a:srgbClr val="000000"/>
                </a:solidFill>
                <a:latin typeface="Arial"/>
                <a:ea typeface="Arial"/>
              </a:rPr>
              <a:t>	</a:t>
            </a:r>
            <a:r>
              <a:rPr b="1" lang="en-US" sz="3700" spc="-1" strike="noStrike">
                <a:solidFill>
                  <a:srgbClr val="000000"/>
                </a:solidFill>
                <a:latin typeface="Arial"/>
                <a:ea typeface="Arial"/>
              </a:rPr>
              <a:t>	</a:t>
            </a:r>
            <a:r>
              <a:rPr b="1" lang="en-US" sz="3700" spc="-1" strike="noStrike">
                <a:solidFill>
                  <a:srgbClr val="000000"/>
                </a:solidFill>
                <a:latin typeface="Arial"/>
                <a:ea typeface="Arial"/>
              </a:rPr>
              <a:t>PoA vs. PBFT</a:t>
            </a:r>
            <a:endParaRPr b="0" lang="en-US" sz="3700" spc="-1" strike="noStrike">
              <a:latin typeface="Arial"/>
            </a:endParaRPr>
          </a:p>
        </p:txBody>
      </p:sp>
      <p:sp>
        <p:nvSpPr>
          <p:cNvPr id="183" name="CustomShape 4"/>
          <p:cNvSpPr/>
          <p:nvPr/>
        </p:nvSpPr>
        <p:spPr>
          <a:xfrm>
            <a:off x="693360" y="1090800"/>
            <a:ext cx="5214960" cy="3777120"/>
          </a:xfrm>
          <a:prstGeom prst="rect">
            <a:avLst/>
          </a:prstGeom>
          <a:noFill/>
          <a:ln>
            <a:noFill/>
          </a:ln>
        </p:spPr>
        <p:style>
          <a:lnRef idx="0"/>
          <a:fillRef idx="0"/>
          <a:effectRef idx="0"/>
          <a:fontRef idx="minor"/>
        </p:style>
        <p:txBody>
          <a:bodyPr lIns="90000" rIns="90000" tIns="45000" bIns="45000"/>
          <a:p>
            <a:pPr>
              <a:lnSpc>
                <a:spcPct val="100000"/>
              </a:lnSpc>
            </a:pPr>
            <a:r>
              <a:rPr b="0" lang="en-US" sz="2200" spc="-1" strike="noStrike">
                <a:latin typeface="Arial"/>
              </a:rPr>
              <a:t>PoA:</a:t>
            </a:r>
            <a:endParaRPr b="0" lang="en-US" sz="2200" spc="-1" strike="noStrike">
              <a:latin typeface="Arial"/>
            </a:endParaRPr>
          </a:p>
          <a:p>
            <a:pPr>
              <a:lnSpc>
                <a:spcPct val="100000"/>
              </a:lnSpc>
            </a:pPr>
            <a:r>
              <a:rPr b="0" lang="en-US" sz="2200" spc="-1" strike="noStrike">
                <a:latin typeface="Arial"/>
              </a:rPr>
              <a:t>	</a:t>
            </a:r>
            <a:r>
              <a:rPr b="0" lang="en-US" sz="2200" spc="-1" strike="noStrike">
                <a:latin typeface="Arial"/>
              </a:rPr>
              <a:t>Pros</a:t>
            </a:r>
            <a:endParaRPr b="0" lang="en-US" sz="2200" spc="-1" strike="noStrike">
              <a:latin typeface="Arial"/>
            </a:endParaRPr>
          </a:p>
          <a:p>
            <a:pPr>
              <a:lnSpc>
                <a:spcPct val="100000"/>
              </a:lnSpc>
            </a:pPr>
            <a:r>
              <a:rPr b="0" lang="en-US" sz="2200" spc="-1" strike="noStrike">
                <a:latin typeface="Arial"/>
              </a:rPr>
              <a:t>Provides </a:t>
            </a:r>
            <a:r>
              <a:rPr b="0" lang="en-US" sz="2200" spc="-1" strike="noStrike">
                <a:latin typeface="Arial"/>
              </a:rPr>
              <a:t>higher speed </a:t>
            </a:r>
            <a:endParaRPr b="0" lang="en-US" sz="2200" spc="-1" strike="noStrike">
              <a:latin typeface="Arial"/>
            </a:endParaRPr>
          </a:p>
          <a:p>
            <a:pPr>
              <a:lnSpc>
                <a:spcPct val="100000"/>
              </a:lnSpc>
            </a:pPr>
            <a:r>
              <a:rPr b="0" lang="en-US" sz="2200" spc="-1" strike="noStrike">
                <a:latin typeface="Arial"/>
              </a:rPr>
              <a:t>Simpler to </a:t>
            </a:r>
            <a:r>
              <a:rPr b="0" lang="en-US" sz="2200" spc="-1" strike="noStrike">
                <a:latin typeface="Arial"/>
              </a:rPr>
              <a:t>understand</a:t>
            </a:r>
            <a:endParaRPr b="0" lang="en-US" sz="2200" spc="-1" strike="noStrike">
              <a:latin typeface="Arial"/>
            </a:endParaRPr>
          </a:p>
          <a:p>
            <a:pPr>
              <a:lnSpc>
                <a:spcPct val="100000"/>
              </a:lnSpc>
            </a:pPr>
            <a:r>
              <a:rPr b="0" lang="en-US" sz="2200" spc="-1" strike="noStrike">
                <a:latin typeface="Arial"/>
              </a:rPr>
              <a:t>A good way to </a:t>
            </a:r>
            <a:r>
              <a:rPr b="0" lang="en-US" sz="2200" spc="-1" strike="noStrike">
                <a:latin typeface="Arial"/>
              </a:rPr>
              <a:t>demo </a:t>
            </a:r>
            <a:r>
              <a:rPr b="0" lang="en-US" sz="2200" spc="-1" strike="noStrike">
                <a:latin typeface="Arial"/>
              </a:rPr>
              <a:t>permissioned </a:t>
            </a:r>
            <a:r>
              <a:rPr b="0" lang="en-US" sz="2200" spc="-1" strike="noStrike">
                <a:latin typeface="Arial"/>
              </a:rPr>
              <a:t>blockchain </a:t>
            </a:r>
            <a:r>
              <a:rPr b="0" lang="en-US" sz="2200" spc="-1" strike="noStrike">
                <a:latin typeface="Arial"/>
              </a:rPr>
              <a:t>functionality</a:t>
            </a:r>
            <a:endParaRPr b="0" lang="en-US" sz="2200" spc="-1" strike="noStrike">
              <a:latin typeface="Arial"/>
            </a:endParaRPr>
          </a:p>
          <a:p>
            <a:pPr>
              <a:lnSpc>
                <a:spcPct val="100000"/>
              </a:lnSpc>
            </a:pPr>
            <a:r>
              <a:rPr b="0" lang="en-US" sz="2200" spc="-1" strike="noStrike">
                <a:latin typeface="Arial"/>
              </a:rPr>
              <a:t>	</a:t>
            </a:r>
            <a:r>
              <a:rPr b="0" lang="en-US" sz="2200" spc="-1" strike="noStrike">
                <a:latin typeface="Arial"/>
              </a:rPr>
              <a:t>Cons</a:t>
            </a:r>
            <a:endParaRPr b="0" lang="en-US" sz="2200" spc="-1" strike="noStrike">
              <a:latin typeface="Arial"/>
            </a:endParaRPr>
          </a:p>
          <a:p>
            <a:pPr>
              <a:lnSpc>
                <a:spcPct val="100000"/>
              </a:lnSpc>
            </a:pPr>
            <a:r>
              <a:rPr b="0" lang="en-US" sz="2200" spc="-1" strike="noStrike">
                <a:latin typeface="Arial"/>
              </a:rPr>
              <a:t>Does not fully </a:t>
            </a:r>
            <a:r>
              <a:rPr b="0" lang="en-US" sz="2200" spc="-1" strike="noStrike">
                <a:latin typeface="Arial"/>
              </a:rPr>
              <a:t>guarantee </a:t>
            </a:r>
            <a:r>
              <a:rPr b="0" lang="en-US" sz="2200" spc="-1" strike="noStrike">
                <a:latin typeface="Arial"/>
              </a:rPr>
              <a:t>data integrity</a:t>
            </a:r>
            <a:endParaRPr b="0" lang="en-US" sz="2200" spc="-1" strike="noStrike">
              <a:latin typeface="Arial"/>
            </a:endParaRPr>
          </a:p>
          <a:p>
            <a:pPr>
              <a:lnSpc>
                <a:spcPct val="100000"/>
              </a:lnSpc>
            </a:pPr>
            <a:r>
              <a:rPr b="0" lang="en-US" sz="2200" spc="-1" strike="noStrike">
                <a:latin typeface="Arial"/>
              </a:rPr>
              <a:t>Incomplete </a:t>
            </a:r>
            <a:r>
              <a:rPr b="0" lang="en-US" sz="2200" spc="-1" strike="noStrike">
                <a:latin typeface="Arial"/>
              </a:rPr>
              <a:t>theoretical </a:t>
            </a:r>
            <a:r>
              <a:rPr b="0" lang="en-US" sz="2200" spc="-1" strike="noStrike">
                <a:latin typeface="Arial"/>
              </a:rPr>
              <a:t>analysis</a:t>
            </a: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p:txBody>
      </p:sp>
      <p:sp>
        <p:nvSpPr>
          <p:cNvPr id="184" name="TextShape 5"/>
          <p:cNvSpPr txBox="1"/>
          <p:nvPr/>
        </p:nvSpPr>
        <p:spPr>
          <a:xfrm>
            <a:off x="5908320" y="1241280"/>
            <a:ext cx="6070320" cy="3840120"/>
          </a:xfrm>
          <a:prstGeom prst="rect">
            <a:avLst/>
          </a:prstGeom>
          <a:noFill/>
          <a:ln>
            <a:noFill/>
          </a:ln>
        </p:spPr>
        <p:txBody>
          <a:bodyPr lIns="90000" rIns="90000" tIns="45000" bIns="45000"/>
          <a:p>
            <a:r>
              <a:rPr b="0" lang="en-US" sz="2200" spc="-1" strike="noStrike">
                <a:latin typeface="Arial"/>
              </a:rPr>
              <a:t>PBFT:</a:t>
            </a:r>
            <a:endParaRPr b="0" lang="en-US" sz="2200" spc="-1" strike="noStrike">
              <a:latin typeface="Arial"/>
            </a:endParaRPr>
          </a:p>
          <a:p>
            <a:r>
              <a:rPr b="0" lang="en-US" sz="2200" spc="-1" strike="noStrike">
                <a:latin typeface="Arial"/>
              </a:rPr>
              <a:t>	</a:t>
            </a:r>
            <a:r>
              <a:rPr b="0" lang="en-US" sz="2200" spc="-1" strike="noStrike">
                <a:latin typeface="Arial"/>
              </a:rPr>
              <a:t>Pros</a:t>
            </a:r>
            <a:endParaRPr b="0" lang="en-US" sz="2200" spc="-1" strike="noStrike">
              <a:latin typeface="Arial"/>
            </a:endParaRPr>
          </a:p>
          <a:p>
            <a:r>
              <a:rPr b="0" lang="en-US" sz="2200" spc="-1" strike="noStrike">
                <a:latin typeface="Arial"/>
              </a:rPr>
              <a:t>Makes strong data consistency guarantees</a:t>
            </a:r>
            <a:endParaRPr b="0" lang="en-US" sz="2200" spc="-1" strike="noStrike">
              <a:latin typeface="Arial"/>
            </a:endParaRPr>
          </a:p>
          <a:p>
            <a:r>
              <a:rPr b="0" lang="en-US" sz="2200" spc="-1" strike="noStrike">
                <a:latin typeface="Arial"/>
              </a:rPr>
              <a:t>Strong theoretical proof </a:t>
            </a:r>
            <a:endParaRPr b="0" lang="en-US" sz="2200" spc="-1" strike="noStrike">
              <a:latin typeface="Arial"/>
            </a:endParaRPr>
          </a:p>
          <a:p>
            <a:r>
              <a:rPr b="0" lang="en-US" sz="2200" spc="-1" strike="noStrike">
                <a:latin typeface="Arial"/>
              </a:rPr>
              <a:t>	</a:t>
            </a:r>
            <a:endParaRPr b="0" lang="en-US" sz="2200" spc="-1" strike="noStrike">
              <a:latin typeface="Arial"/>
            </a:endParaRPr>
          </a:p>
          <a:p>
            <a:endParaRPr b="0" lang="en-US" sz="2200" spc="-1" strike="noStrike">
              <a:latin typeface="Arial"/>
            </a:endParaRPr>
          </a:p>
          <a:p>
            <a:r>
              <a:rPr b="0" lang="en-US" sz="2200" spc="-1" strike="noStrike">
                <a:latin typeface="Arial"/>
              </a:rPr>
              <a:t>	</a:t>
            </a:r>
            <a:r>
              <a:rPr b="0" lang="en-US" sz="2200" spc="-1" strike="noStrike">
                <a:latin typeface="Arial"/>
              </a:rPr>
              <a:t>Cons</a:t>
            </a:r>
            <a:endParaRPr b="0" lang="en-US" sz="2200" spc="-1" strike="noStrike">
              <a:latin typeface="Arial"/>
            </a:endParaRPr>
          </a:p>
          <a:p>
            <a:r>
              <a:rPr b="0" lang="en-US" sz="2200" spc="-1" strike="noStrike">
                <a:latin typeface="Arial"/>
              </a:rPr>
              <a:t>Performance does not scale well to large number of nodes</a:t>
            </a:r>
            <a:endParaRPr b="0" lang="en-US" sz="2200" spc="-1" strike="noStrike">
              <a:latin typeface="Arial"/>
            </a:endParaRPr>
          </a:p>
          <a:p>
            <a:endParaRPr b="0" lang="en-US" sz="2200" spc="-1" strike="noStrike">
              <a:latin typeface="Arial"/>
            </a:endParaRPr>
          </a:p>
          <a:p>
            <a:r>
              <a:rPr b="0" lang="en-US" sz="2200" spc="-1" strike="noStrike">
                <a:latin typeface="Arial"/>
              </a:rPr>
              <a:t> </a:t>
            </a:r>
            <a:endParaRPr b="0" lang="en-US" sz="2200" spc="-1" strike="noStrike">
              <a:latin typeface="Arial"/>
            </a:endParaRPr>
          </a:p>
          <a:p>
            <a:endParaRPr b="0" lang="en-US" sz="2200" spc="-1" strike="noStrike">
              <a:latin typeface="Arial"/>
            </a:endParaRPr>
          </a:p>
        </p:txBody>
      </p:sp>
      <p:sp>
        <p:nvSpPr>
          <p:cNvPr id="185" name="TextShape 6"/>
          <p:cNvSpPr txBox="1"/>
          <p:nvPr/>
        </p:nvSpPr>
        <p:spPr>
          <a:xfrm>
            <a:off x="2377440" y="4595040"/>
            <a:ext cx="7405920" cy="2903040"/>
          </a:xfrm>
          <a:prstGeom prst="rect">
            <a:avLst/>
          </a:prstGeom>
          <a:noFill/>
          <a:ln>
            <a:noFill/>
          </a:ln>
        </p:spPr>
        <p:txBody>
          <a:bodyPr lIns="90000" rIns="90000" tIns="45000" bIns="45000"/>
          <a:p>
            <a:r>
              <a:rPr b="0" lang="en-US" sz="2200" spc="-1" strike="noStrike">
                <a:latin typeface="Arial"/>
              </a:rPr>
              <a:t>Conclusion:</a:t>
            </a:r>
            <a:endParaRPr b="0" lang="en-US" sz="2200" spc="-1" strike="noStrike">
              <a:latin typeface="Arial"/>
            </a:endParaRPr>
          </a:p>
          <a:p>
            <a:endParaRPr b="0" lang="en-US" sz="2200" spc="-1" strike="noStrike">
              <a:latin typeface="Arial"/>
            </a:endParaRPr>
          </a:p>
          <a:p>
            <a:r>
              <a:rPr b="0" lang="en-US" sz="2200" spc="-1" strike="noStrike">
                <a:latin typeface="Arial"/>
              </a:rPr>
              <a:t>We would recommand both PoA and PBFT, one optimized for performance and the other optimized for consistency.</a:t>
            </a:r>
            <a:endParaRPr b="0" lang="en-US" sz="2200" spc="-1" strike="noStrike">
              <a:latin typeface="Arial"/>
            </a:endParaRPr>
          </a:p>
        </p:txBody>
      </p:sp>
    </p:spTree>
  </p:cSld>
  <p:transition spd="med">
    <p:fade/>
  </p:transition>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CustomShape 1"/>
          <p:cNvSpPr/>
          <p:nvPr/>
        </p:nvSpPr>
        <p:spPr>
          <a:xfrm>
            <a:off x="10983240" y="6380280"/>
            <a:ext cx="530640" cy="363600"/>
          </a:xfrm>
          <a:prstGeom prst="rect">
            <a:avLst/>
          </a:prstGeom>
          <a:noFill/>
          <a:ln>
            <a:noFill/>
          </a:ln>
        </p:spPr>
        <p:style>
          <a:lnRef idx="0"/>
          <a:fillRef idx="0"/>
          <a:effectRef idx="0"/>
          <a:fontRef idx="minor"/>
        </p:style>
      </p:sp>
      <p:sp>
        <p:nvSpPr>
          <p:cNvPr id="187" name="CustomShape 2"/>
          <p:cNvSpPr/>
          <p:nvPr/>
        </p:nvSpPr>
        <p:spPr>
          <a:xfrm>
            <a:off x="576000" y="6591600"/>
            <a:ext cx="11047680" cy="2667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200" spc="-1" strike="noStrike">
                <a:solidFill>
                  <a:srgbClr val="000000"/>
                </a:solidFill>
                <a:latin typeface="Arial"/>
                <a:ea typeface="Arial"/>
              </a:rPr>
              <a:t>RTX PROPRIETARY – This page does not contain any export controlled technical data.</a:t>
            </a:r>
            <a:endParaRPr b="0" lang="en-US" sz="1200" spc="-1" strike="noStrike">
              <a:latin typeface="Arial"/>
            </a:endParaRPr>
          </a:p>
        </p:txBody>
      </p:sp>
      <p:sp>
        <p:nvSpPr>
          <p:cNvPr id="188" name="CustomShape 3"/>
          <p:cNvSpPr/>
          <p:nvPr/>
        </p:nvSpPr>
        <p:spPr>
          <a:xfrm>
            <a:off x="754200" y="415440"/>
            <a:ext cx="10694520" cy="675360"/>
          </a:xfrm>
          <a:prstGeom prst="rect">
            <a:avLst/>
          </a:prstGeom>
          <a:noFill/>
          <a:ln>
            <a:noFill/>
          </a:ln>
        </p:spPr>
        <p:style>
          <a:lnRef idx="0"/>
          <a:fillRef idx="0"/>
          <a:effectRef idx="0"/>
          <a:fontRef idx="minor"/>
        </p:style>
        <p:txBody>
          <a:bodyPr lIns="0" rIns="0" tIns="0" bIns="0"/>
          <a:p>
            <a:pPr>
              <a:lnSpc>
                <a:spcPct val="80000"/>
              </a:lnSpc>
            </a:pPr>
            <a:r>
              <a:rPr b="1" lang="en-US" sz="3700" spc="-1" strike="noStrike">
                <a:solidFill>
                  <a:srgbClr val="000000"/>
                </a:solidFill>
                <a:latin typeface="Arial"/>
                <a:ea typeface="Arial"/>
              </a:rPr>
              <a:t>Protocol 1: Proof of Authority (PoA) </a:t>
            </a:r>
            <a:endParaRPr b="0" lang="en-US" sz="3700" spc="-1" strike="noStrike">
              <a:latin typeface="Arial"/>
            </a:endParaRPr>
          </a:p>
        </p:txBody>
      </p:sp>
      <p:sp>
        <p:nvSpPr>
          <p:cNvPr id="189" name="CustomShape 4"/>
          <p:cNvSpPr/>
          <p:nvPr/>
        </p:nvSpPr>
        <p:spPr>
          <a:xfrm>
            <a:off x="754200" y="1091160"/>
            <a:ext cx="10869480" cy="454032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0000"/>
              </a:buClr>
              <a:buFont typeface="Arial"/>
              <a:buChar char="•"/>
            </a:pPr>
            <a:r>
              <a:rPr b="0" lang="en-US" sz="2400" spc="-1" strike="noStrike">
                <a:solidFill>
                  <a:srgbClr val="000000"/>
                </a:solidFill>
                <a:latin typeface="Arial"/>
                <a:ea typeface="Arial"/>
              </a:rPr>
              <a:t>Integrate Proof of Authority with the Blocksim framework (currently only supports PoW and PoS)</a:t>
            </a:r>
            <a:endParaRPr b="0" lang="en-US" sz="2400" spc="-1" strike="noStrike">
              <a:latin typeface="Arial"/>
            </a:endParaRPr>
          </a:p>
          <a:p>
            <a:pPr>
              <a:lnSpc>
                <a:spcPct val="100000"/>
              </a:lnSpc>
            </a:pPr>
            <a:endParaRPr b="0" lang="en-US" sz="2400" spc="-1" strike="noStrike">
              <a:latin typeface="Arial"/>
            </a:endParaRPr>
          </a:p>
          <a:p>
            <a:pPr lvl="1" marL="285840" indent="-285480">
              <a:lnSpc>
                <a:spcPct val="100000"/>
              </a:lnSpc>
              <a:buClr>
                <a:srgbClr val="000000"/>
              </a:buClr>
              <a:buFont typeface="Arial"/>
              <a:buChar char="•"/>
            </a:pPr>
            <a:r>
              <a:rPr b="0" lang="en-US" sz="2400" spc="-1" strike="noStrike">
                <a:solidFill>
                  <a:srgbClr val="000000"/>
                </a:solidFill>
                <a:latin typeface="Arial"/>
                <a:ea typeface="Arial"/>
              </a:rPr>
              <a:t>Based on the existing Bitcoin and Ethereum protocols in BlockSim, we have successfully built a new and efficient permissioned blockchain model, which is adapted from a real-world proof-of-authority protocol, namely </a:t>
            </a:r>
            <a:r>
              <a:rPr b="0" lang="en-US" sz="2400" spc="-1" strike="noStrike" u="sng">
                <a:solidFill>
                  <a:srgbClr val="ce1126"/>
                </a:solidFill>
                <a:uFillTx/>
                <a:latin typeface="Arial"/>
                <a:ea typeface="Arial"/>
                <a:hlinkClick r:id="rId1"/>
              </a:rPr>
              <a:t>Clique</a:t>
            </a:r>
            <a:r>
              <a:rPr b="0" lang="en-US" sz="2400" spc="-1" strike="noStrike">
                <a:solidFill>
                  <a:srgbClr val="000000"/>
                </a:solidFill>
                <a:latin typeface="Arial"/>
                <a:ea typeface="Arial"/>
              </a:rPr>
              <a:t>. </a:t>
            </a:r>
            <a:endParaRPr b="0" lang="en-US" sz="2400" spc="-1" strike="noStrike">
              <a:latin typeface="Arial"/>
            </a:endParaRPr>
          </a:p>
          <a:p>
            <a:pPr>
              <a:lnSpc>
                <a:spcPct val="100000"/>
              </a:lnSpc>
            </a:pPr>
            <a:endParaRPr b="0" lang="en-US" sz="2400" spc="-1" strike="noStrike">
              <a:latin typeface="Arial"/>
            </a:endParaRPr>
          </a:p>
          <a:p>
            <a:pPr lvl="1" marL="285840" indent="-285480">
              <a:lnSpc>
                <a:spcPct val="100000"/>
              </a:lnSpc>
              <a:buClr>
                <a:srgbClr val="000000"/>
              </a:buClr>
              <a:buFont typeface="Arial"/>
              <a:buChar char="•"/>
            </a:pPr>
            <a:r>
              <a:rPr b="0" lang="en-US" sz="2400" spc="-1" strike="noStrike">
                <a:solidFill>
                  <a:srgbClr val="000000"/>
                </a:solidFill>
                <a:latin typeface="Arial"/>
                <a:ea typeface="Arial"/>
              </a:rPr>
              <a:t>Only a small, trusted group of authorities are permitted to propose Blocks</a:t>
            </a:r>
            <a:endParaRPr b="0" lang="en-US" sz="2400" spc="-1" strike="noStrike">
              <a:latin typeface="Arial"/>
            </a:endParaRPr>
          </a:p>
          <a:p>
            <a:pPr>
              <a:lnSpc>
                <a:spcPct val="100000"/>
              </a:lnSpc>
            </a:pPr>
            <a:endParaRPr b="0" lang="en-US" sz="2400" spc="-1" strike="noStrike">
              <a:latin typeface="Arial"/>
            </a:endParaRPr>
          </a:p>
          <a:p>
            <a:pPr lvl="1" marL="285840" indent="-285480">
              <a:lnSpc>
                <a:spcPct val="100000"/>
              </a:lnSpc>
              <a:buClr>
                <a:srgbClr val="000000"/>
              </a:buClr>
              <a:buFont typeface="Arial"/>
              <a:buChar char="•"/>
            </a:pPr>
            <a:r>
              <a:rPr b="0" lang="en-US" sz="2400" spc="-1" strike="noStrike">
                <a:solidFill>
                  <a:srgbClr val="000000"/>
                </a:solidFill>
                <a:latin typeface="Arial"/>
                <a:ea typeface="Arial"/>
              </a:rPr>
              <a:t>All authority members propose blocks in turn and broadcast to all nodes, exclusively. No Proof of Work step (has to be removed</a:t>
            </a:r>
            <a:endParaRPr b="0" lang="en-US" sz="2400" spc="-1" strike="noStrike">
              <a:latin typeface="Arial"/>
            </a:endParaRPr>
          </a:p>
          <a:p>
            <a:pPr>
              <a:lnSpc>
                <a:spcPct val="100000"/>
              </a:lnSpc>
            </a:pPr>
            <a:r>
              <a:rPr b="0" lang="en-US" sz="2400" spc="-1" strike="noStrike">
                <a:solidFill>
                  <a:srgbClr val="000000"/>
                </a:solidFill>
                <a:latin typeface="Arial"/>
                <a:ea typeface="Arial"/>
              </a:rPr>
              <a:t>    </a:t>
            </a:r>
            <a:r>
              <a:rPr b="0" lang="en-US" sz="2400" spc="-1" strike="noStrike">
                <a:solidFill>
                  <a:srgbClr val="000000"/>
                </a:solidFill>
                <a:latin typeface="Arial"/>
                <a:ea typeface="Arial"/>
              </a:rPr>
              <a:t>from Blocksim)</a:t>
            </a:r>
            <a:endParaRPr b="0" lang="en-US" sz="2400" spc="-1" strike="noStrike">
              <a:latin typeface="Arial"/>
            </a:endParaRPr>
          </a:p>
        </p:txBody>
      </p:sp>
      <p:pic>
        <p:nvPicPr>
          <p:cNvPr id="190" name="Google Shape;99;p18" descr=""/>
          <p:cNvPicPr/>
          <p:nvPr/>
        </p:nvPicPr>
        <p:blipFill>
          <a:blip r:embed="rId2"/>
          <a:srcRect l="-877" t="13600" r="0" b="0"/>
          <a:stretch/>
        </p:blipFill>
        <p:spPr>
          <a:xfrm>
            <a:off x="9123840" y="4903200"/>
            <a:ext cx="2092680" cy="1928520"/>
          </a:xfrm>
          <a:prstGeom prst="rect">
            <a:avLst/>
          </a:prstGeom>
          <a:ln>
            <a:noFill/>
          </a:ln>
        </p:spPr>
      </p:pic>
    </p:spTree>
  </p:cSld>
  <p:transition spd="med">
    <p:fade/>
  </p:transition>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ce1126"/>
      </a:dk2>
      <a:lt2>
        <a:srgbClr val="ffffff"/>
      </a:lt2>
      <a:accent1>
        <a:srgbClr val="000000"/>
      </a:accent1>
      <a:accent2>
        <a:srgbClr val="63666a"/>
      </a:accent2>
      <a:accent3>
        <a:srgbClr val="b1b3b3"/>
      </a:accent3>
      <a:accent4>
        <a:srgbClr val="d9d9d6"/>
      </a:accent4>
      <a:accent5>
        <a:srgbClr val="f7f7f7"/>
      </a:accent5>
      <a:accent6>
        <a:srgbClr val="ffffff"/>
      </a:accent6>
      <a:hlink>
        <a:srgbClr val="ce1126"/>
      </a:hlink>
      <a:folHlink>
        <a:srgbClr val="00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ce1126"/>
      </a:dk2>
      <a:lt2>
        <a:srgbClr val="e0e1dd"/>
      </a:lt2>
      <a:accent1>
        <a:srgbClr val="616365"/>
      </a:accent1>
      <a:accent2>
        <a:srgbClr val="b7a99a"/>
      </a:accent2>
      <a:accent3>
        <a:srgbClr val="7ba7bc"/>
      </a:accent3>
      <a:accent4>
        <a:srgbClr val="efb661"/>
      </a:accent4>
      <a:accent5>
        <a:srgbClr val="908cc2"/>
      </a:accent5>
      <a:accent6>
        <a:srgbClr val="9abec0"/>
      </a:accent6>
      <a:hlink>
        <a:srgbClr val="ce1126"/>
      </a:hlink>
      <a:folHlink>
        <a:srgbClr val="00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ce1126"/>
      </a:dk2>
      <a:lt2>
        <a:srgbClr val="ffffff"/>
      </a:lt2>
      <a:accent1>
        <a:srgbClr val="000000"/>
      </a:accent1>
      <a:accent2>
        <a:srgbClr val="63666a"/>
      </a:accent2>
      <a:accent3>
        <a:srgbClr val="b1b3b3"/>
      </a:accent3>
      <a:accent4>
        <a:srgbClr val="d9d9d6"/>
      </a:accent4>
      <a:accent5>
        <a:srgbClr val="f7f7f7"/>
      </a:accent5>
      <a:accent6>
        <a:srgbClr val="ffffff"/>
      </a:accent6>
      <a:hlink>
        <a:srgbClr val="ce1126"/>
      </a:hlink>
      <a:folHlink>
        <a:srgbClr val="00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ce1126"/>
      </a:dk2>
      <a:lt2>
        <a:srgbClr val="ffffff"/>
      </a:lt2>
      <a:accent1>
        <a:srgbClr val="000000"/>
      </a:accent1>
      <a:accent2>
        <a:srgbClr val="63666a"/>
      </a:accent2>
      <a:accent3>
        <a:srgbClr val="b1b3b3"/>
      </a:accent3>
      <a:accent4>
        <a:srgbClr val="d9d9d6"/>
      </a:accent4>
      <a:accent5>
        <a:srgbClr val="f7f7f7"/>
      </a:accent5>
      <a:accent6>
        <a:srgbClr val="ffffff"/>
      </a:accent6>
      <a:hlink>
        <a:srgbClr val="ce1126"/>
      </a:hlink>
      <a:folHlink>
        <a:srgbClr val="00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21</TotalTime>
  <Application>LibreOffice/6.0.7.3$Linux_X86_64 LibreOffice_project/00m0$Build-3</Application>
  <Words>1713</Words>
  <Paragraphs>198</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Sahai, Tuhin              RTX</dc:creator>
  <dc:description/>
  <cp:keywords>Select Classification Level Non Technical</cp:keywords>
  <dc:language>en-US</dc:language>
  <cp:lastModifiedBy/>
  <dcterms:modified xsi:type="dcterms:W3CDTF">2020-07-28T12:31:31Z</dcterms:modified>
  <cp:revision>95</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21</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21</vt:i4>
  </property>
  <property fmtid="{D5CDD505-2E9C-101B-9397-08002B2CF9AE}" pid="12" name="TitusGUID">
    <vt:lpwstr>4c43e37c-7d0f-414a-b334-b2bee9615327</vt:lpwstr>
  </property>
  <property fmtid="{D5CDD505-2E9C-101B-9397-08002B2CF9AE}" pid="13" name="UTCTechnicalData">
    <vt:lpwstr>N</vt:lpwstr>
  </property>
</Properties>
</file>